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9" r:id="rId9"/>
    <p:sldId id="282" r:id="rId10"/>
    <p:sldId id="270" r:id="rId11"/>
    <p:sldId id="271" r:id="rId12"/>
    <p:sldId id="279" r:id="rId13"/>
    <p:sldId id="280" r:id="rId14"/>
    <p:sldId id="273" r:id="rId15"/>
    <p:sldId id="274" r:id="rId16"/>
    <p:sldId id="278" r:id="rId17"/>
    <p:sldId id="276" r:id="rId18"/>
    <p:sldId id="268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1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C61F2-A688-4ECF-9D47-75E076108799}" type="datetimeFigureOut">
              <a:rPr lang="nl-NL" smtClean="0"/>
              <a:t>12-06-2017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CCB70-8FEE-478D-9FD4-1CB1A38C9E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94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CCB70-8FEE-478D-9FD4-1CB1A38C9E36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491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1272" y="1781298"/>
            <a:ext cx="10889672" cy="2529445"/>
          </a:xfrm>
        </p:spPr>
        <p:txBody>
          <a:bodyPr/>
          <a:lstStyle/>
          <a:p>
            <a:pPr algn="ctr"/>
            <a:r>
              <a:rPr lang="nl-NL" sz="6000" dirty="0" smtClean="0"/>
              <a:t>Commissie </a:t>
            </a:r>
            <a:br>
              <a:rPr lang="nl-NL" sz="6000" dirty="0" smtClean="0"/>
            </a:br>
            <a:r>
              <a:rPr lang="nl-NL" sz="6000" dirty="0" smtClean="0"/>
              <a:t>Topvoetbal HBS</a:t>
            </a:r>
            <a:endParaRPr lang="nl-NL" sz="6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813" y="3759871"/>
            <a:ext cx="2737513" cy="2737513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32507" y="792895"/>
            <a:ext cx="396635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HBS ALV 12 juni 2017</a:t>
            </a:r>
          </a:p>
          <a:p>
            <a:endParaRPr lang="nl-NL" sz="2400" dirty="0"/>
          </a:p>
          <a:p>
            <a:r>
              <a:rPr lang="nl-NL" sz="2400" dirty="0" smtClean="0"/>
              <a:t>Toelichting rapport: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6954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9745683" cy="1371600"/>
          </a:xfrm>
        </p:spPr>
        <p:txBody>
          <a:bodyPr/>
          <a:lstStyle/>
          <a:p>
            <a:r>
              <a:rPr lang="nl-NL">
                <a:solidFill>
                  <a:schemeClr val="tx1"/>
                </a:solidFill>
              </a:rPr>
              <a:t>Bevindingen</a:t>
            </a:r>
            <a:r>
              <a:rPr lang="nl-NL" smtClean="0">
                <a:solidFill>
                  <a:schemeClr val="tx1"/>
                </a:solidFill>
              </a:rPr>
              <a:t>  (2</a:t>
            </a:r>
            <a:r>
              <a:rPr lang="nl-NL" baseline="30000" smtClean="0">
                <a:solidFill>
                  <a:schemeClr val="tx1"/>
                </a:solidFill>
              </a:rPr>
              <a:t>e</a:t>
            </a:r>
            <a:r>
              <a:rPr lang="nl-NL" smtClean="0">
                <a:solidFill>
                  <a:schemeClr val="tx1"/>
                </a:solidFill>
              </a:rPr>
              <a:t> en 3</a:t>
            </a:r>
            <a:r>
              <a:rPr lang="nl-NL" baseline="30000" smtClean="0">
                <a:solidFill>
                  <a:schemeClr val="tx1"/>
                </a:solidFill>
              </a:rPr>
              <a:t>e</a:t>
            </a:r>
            <a:r>
              <a:rPr lang="nl-NL" smtClean="0">
                <a:solidFill>
                  <a:schemeClr val="tx1"/>
                </a:solidFill>
              </a:rPr>
              <a:t> divisie)</a:t>
            </a:r>
            <a:endParaRPr lang="nl-NL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19397" y="4085112"/>
            <a:ext cx="6483928" cy="210786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Uit protestgroep van 14 clubs, kennen</a:t>
            </a:r>
            <a:br>
              <a:rPr lang="nl-NL" sz="2400" dirty="0" smtClean="0"/>
            </a:br>
            <a:r>
              <a:rPr lang="nl-NL" sz="2400" dirty="0" smtClean="0"/>
              <a:t>   alleen HBS en een enkele andere</a:t>
            </a:r>
            <a:br>
              <a:rPr lang="nl-NL" sz="2400" dirty="0" smtClean="0"/>
            </a:br>
            <a:r>
              <a:rPr lang="nl-NL" sz="2400" dirty="0" smtClean="0"/>
              <a:t>   vereniging geen vorm van betaling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Top 200</a:t>
            </a:r>
          </a:p>
          <a:p>
            <a:r>
              <a:rPr lang="nl-NL" sz="2400" dirty="0" smtClean="0"/>
              <a:t>  </a:t>
            </a:r>
          </a:p>
          <a:p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sz="24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09543"/>
              </p:ext>
            </p:extLst>
          </p:nvPr>
        </p:nvGraphicFramePr>
        <p:xfrm>
          <a:off x="773215" y="1717193"/>
          <a:ext cx="81280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/>
                <a:gridCol w="2032000"/>
                <a:gridCol w="2703616"/>
                <a:gridCol w="1360384"/>
              </a:tblGrid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teams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Waarvan Jong BVO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Groep 14</a:t>
                      </a:r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mtClean="0"/>
                        <a:t>2</a:t>
                      </a:r>
                      <a:r>
                        <a:rPr lang="nl-NL" baseline="30000" smtClean="0"/>
                        <a:t>e</a:t>
                      </a:r>
                      <a:r>
                        <a:rPr lang="nl-NL" smtClean="0"/>
                        <a:t> divisie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18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4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  1</a:t>
                      </a:r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mtClean="0"/>
                        <a:t>3</a:t>
                      </a:r>
                      <a:r>
                        <a:rPr lang="nl-NL" baseline="30000" smtClean="0"/>
                        <a:t>e</a:t>
                      </a:r>
                      <a:r>
                        <a:rPr lang="nl-NL" smtClean="0"/>
                        <a:t> divisie (zat)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18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3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  2</a:t>
                      </a:r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mtClean="0"/>
                        <a:t>3</a:t>
                      </a:r>
                      <a:r>
                        <a:rPr lang="nl-NL" baseline="30000" smtClean="0"/>
                        <a:t>e</a:t>
                      </a:r>
                      <a:r>
                        <a:rPr lang="nl-NL" smtClean="0"/>
                        <a:t> divisie (zon)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18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3</a:t>
                      </a:r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11</a:t>
                      </a:r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smtClean="0"/>
                        <a:t>54</a:t>
                      </a:r>
                      <a:endParaRPr lang="nl-N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smtClean="0"/>
                        <a:t>10</a:t>
                      </a:r>
                      <a:endParaRPr lang="nl-N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smtClean="0"/>
                        <a:t>14</a:t>
                      </a:r>
                      <a:endParaRPr lang="nl-NL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hthoek 8"/>
          <p:cNvSpPr/>
          <p:nvPr/>
        </p:nvSpPr>
        <p:spPr>
          <a:xfrm>
            <a:off x="7611818" y="4354733"/>
            <a:ext cx="3530789" cy="2212321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nr.  1    AFC			1895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 nr.  2    Be Quick		1887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 nr.  3    Kon. HFC	1879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 nr.13    Quick		1896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 nr.18    </a:t>
            </a:r>
            <a:r>
              <a:rPr lang="nl-NL" dirty="0" err="1" smtClean="0">
                <a:solidFill>
                  <a:schemeClr val="tx1"/>
                </a:solidFill>
              </a:rPr>
              <a:t>Westlandia</a:t>
            </a:r>
            <a:r>
              <a:rPr lang="nl-NL" dirty="0" smtClean="0">
                <a:solidFill>
                  <a:schemeClr val="tx1"/>
                </a:solidFill>
              </a:rPr>
              <a:t>	1922</a:t>
            </a:r>
          </a:p>
          <a:p>
            <a:r>
              <a:rPr lang="nl-NL" u="sng" dirty="0" smtClean="0">
                <a:solidFill>
                  <a:schemeClr val="tx1"/>
                </a:solidFill>
              </a:rPr>
              <a:t/>
            </a:r>
            <a:br>
              <a:rPr lang="nl-NL" u="sng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b="1" dirty="0" smtClean="0">
                <a:solidFill>
                  <a:schemeClr val="tx1"/>
                </a:solidFill>
              </a:rPr>
              <a:t>Nr.34    HBS			1893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7457704" y="4263242"/>
            <a:ext cx="3809854" cy="24463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>
            <a:off x="4619501" y="5884223"/>
            <a:ext cx="1935679" cy="32063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3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tx1"/>
                </a:solidFill>
              </a:rPr>
              <a:t>Bevindingen</a:t>
            </a:r>
            <a:r>
              <a:rPr lang="nl-NL" smtClean="0">
                <a:solidFill>
                  <a:schemeClr val="tx1"/>
                </a:solidFill>
              </a:rPr>
              <a:t>   (Algemeen)</a:t>
            </a:r>
            <a:endParaRPr lang="nl-NL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609599" y="1752601"/>
            <a:ext cx="10968843" cy="47550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Hoofdklasse verenigingen hebben veelal betalingsregelingen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Meeste verenigingen in de 2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en 3e divisie hebben een aparte</a:t>
            </a:r>
            <a:br>
              <a:rPr lang="nl-NL" sz="2800" dirty="0" smtClean="0"/>
            </a:br>
            <a:r>
              <a:rPr lang="nl-NL" sz="2800" dirty="0" smtClean="0"/>
              <a:t>   Stichting waaruit vergoedingen betaald worden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Budgetten variëren van € 50.000,- tot € 300.000,- </a:t>
            </a:r>
            <a:br>
              <a:rPr lang="nl-NL" sz="2800" dirty="0" smtClean="0"/>
            </a:br>
            <a:r>
              <a:rPr lang="nl-NL" sz="2800" dirty="0" smtClean="0"/>
              <a:t>   (af en toe nog meer 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Top hockey kent al decennia betalingen aan topspelers</a:t>
            </a:r>
          </a:p>
          <a:p>
            <a:r>
              <a:rPr lang="nl-NL" sz="2800" dirty="0" smtClean="0"/>
              <a:t/>
            </a:r>
            <a:br>
              <a:rPr lang="nl-NL" sz="2800" dirty="0" smtClean="0"/>
            </a:b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6265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Algemene conclusies/adviezen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nl-NL" sz="2800" dirty="0" smtClean="0"/>
              <a:t>HBS handhaaft amateurstatus en wordt dus geen BVO</a:t>
            </a:r>
          </a:p>
          <a:p>
            <a:pPr marL="457200" indent="-457200">
              <a:buAutoNum type="arabicPeriod"/>
            </a:pPr>
            <a:r>
              <a:rPr lang="nl-NL" sz="2800" dirty="0" smtClean="0"/>
              <a:t>HBS streeft naar het hoogst haalbare amateurniveau (volgens huidige regels max. 3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divisie)</a:t>
            </a:r>
          </a:p>
          <a:p>
            <a:pPr marL="457200" indent="-457200">
              <a:buAutoNum type="arabicPeriod"/>
            </a:pPr>
            <a:r>
              <a:rPr lang="nl-NL" sz="2800" dirty="0" smtClean="0"/>
              <a:t>HBS Jeugdvoetbal dient certificering Regionale Jeugdopleiding te waarborgen</a:t>
            </a:r>
          </a:p>
          <a:p>
            <a:pPr marL="457200" indent="-457200">
              <a:buAutoNum type="arabicPeriod"/>
            </a:pPr>
            <a:r>
              <a:rPr lang="nl-NL" sz="2800" dirty="0" smtClean="0"/>
              <a:t>HBS Jeugdvoetbal zal naast recreatieve breedtesport, prestatief moeten streven naar divisieniveau voor alle standaardteams</a:t>
            </a:r>
          </a:p>
          <a:p>
            <a:pPr marL="457200" indent="-457200">
              <a:buAutoNum type="arabicPeriod"/>
            </a:pPr>
            <a:r>
              <a:rPr lang="nl-NL" sz="2800" dirty="0" smtClean="0"/>
              <a:t>Speler uit het eerste elftal mag geen financieel nadeel lijden door voetballen in HBS1</a:t>
            </a:r>
          </a:p>
          <a:p>
            <a:pPr marL="457200" indent="-457200">
              <a:buAutoNum type="arabicPeriod"/>
            </a:pPr>
            <a:r>
              <a:rPr lang="nl-NL" sz="2800" dirty="0" smtClean="0"/>
              <a:t>HBS voetbal met geaccordeerde beleidsplannen met concrete doelstellingen</a:t>
            </a:r>
            <a:endParaRPr lang="nl-NL" sz="2800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0532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Algemene conclusie/adviezen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840675"/>
            <a:ext cx="11004468" cy="4344866"/>
          </a:xfrm>
        </p:spPr>
        <p:txBody>
          <a:bodyPr>
            <a:normAutofit/>
          </a:bodyPr>
          <a:lstStyle/>
          <a:p>
            <a:r>
              <a:rPr lang="nl-NL" sz="2400" dirty="0" smtClean="0"/>
              <a:t>7.   Stel een  transparante vergoedingsregeling in m.b.t. het </a:t>
            </a:r>
            <a:r>
              <a:rPr lang="nl-NL" sz="2400" u="sng" dirty="0" smtClean="0"/>
              <a:t>faciliteren </a:t>
            </a:r>
            <a:br>
              <a:rPr lang="nl-NL" sz="2400" u="sng" dirty="0" smtClean="0"/>
            </a:br>
            <a:r>
              <a:rPr lang="nl-NL" sz="2400" dirty="0" smtClean="0"/>
              <a:t>      en </a:t>
            </a:r>
            <a:r>
              <a:rPr lang="nl-NL" sz="2400" u="sng" dirty="0" smtClean="0"/>
              <a:t>compenseren</a:t>
            </a:r>
          </a:p>
          <a:p>
            <a:r>
              <a:rPr lang="nl-NL" sz="2400" dirty="0" smtClean="0"/>
              <a:t>8.   Stel een apart bestuursorgaan (binnen voetbalafdeling) aan t.b.v.</a:t>
            </a:r>
            <a:br>
              <a:rPr lang="nl-NL" sz="2400" dirty="0" smtClean="0"/>
            </a:br>
            <a:r>
              <a:rPr lang="nl-NL" sz="2400" dirty="0" smtClean="0"/>
              <a:t>      Topvoetbal</a:t>
            </a:r>
          </a:p>
          <a:p>
            <a:r>
              <a:rPr lang="nl-NL" sz="2400" dirty="0" smtClean="0"/>
              <a:t>9.   Stel een professionele maatschappelijk begeleider aan voor de gehele</a:t>
            </a:r>
            <a:br>
              <a:rPr lang="nl-NL" sz="2400" dirty="0" smtClean="0"/>
            </a:br>
            <a:r>
              <a:rPr lang="nl-NL" sz="2400" dirty="0" smtClean="0"/>
              <a:t>      vereniging</a:t>
            </a:r>
          </a:p>
          <a:p>
            <a:r>
              <a:rPr lang="nl-NL" sz="2400" dirty="0" smtClean="0"/>
              <a:t>10. Gebruik het Vlaggenschip als sponsorwerving</a:t>
            </a:r>
            <a:endParaRPr lang="nl-NL" sz="2400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8482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1"/>
                </a:solidFill>
              </a:rPr>
              <a:t>Advies vergoedingsregeling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Speler </a:t>
            </a:r>
            <a:r>
              <a:rPr lang="nl-NL" sz="2400" dirty="0"/>
              <a:t>mag geen financieel nadeel lijden door voetballen in </a:t>
            </a:r>
            <a:r>
              <a:rPr lang="nl-NL" sz="2400" dirty="0" smtClean="0"/>
              <a:t>HBS 1 </a:t>
            </a:r>
          </a:p>
          <a:p>
            <a:r>
              <a:rPr lang="nl-NL" u="sng" dirty="0" smtClean="0"/>
              <a:t>Faciliteren</a:t>
            </a:r>
          </a:p>
          <a:p>
            <a:r>
              <a:rPr lang="nl-NL" dirty="0" smtClean="0"/>
              <a:t>* reis- en verblijfskosten</a:t>
            </a:r>
          </a:p>
          <a:p>
            <a:r>
              <a:rPr lang="nl-NL" dirty="0" smtClean="0"/>
              <a:t>* medische kosten (voor herstel blessures –waaronder eigenrisico)</a:t>
            </a:r>
          </a:p>
          <a:p>
            <a:r>
              <a:rPr lang="nl-NL" dirty="0" smtClean="0"/>
              <a:t>* kleding, schoeisel, scheendekkers etc.</a:t>
            </a:r>
          </a:p>
          <a:p>
            <a:r>
              <a:rPr lang="nl-NL" dirty="0" smtClean="0"/>
              <a:t>* trainingskampen</a:t>
            </a:r>
          </a:p>
          <a:p>
            <a:endParaRPr lang="nl-NL" sz="1600" dirty="0"/>
          </a:p>
          <a:p>
            <a:r>
              <a:rPr lang="nl-NL" sz="2400" dirty="0" smtClean="0"/>
              <a:t>Advies: De hierboven omschreven zaken moeten worden gezien als basisvoorzieningen en dienen vanuit de club begroting  gefinancierd te worden</a:t>
            </a:r>
            <a:endParaRPr lang="nl-NL" sz="2400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2596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1"/>
                </a:solidFill>
              </a:rPr>
              <a:t>Advies vergoedingsregeling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5226" y="1580050"/>
            <a:ext cx="6242462" cy="3216709"/>
          </a:xfrm>
        </p:spPr>
        <p:txBody>
          <a:bodyPr>
            <a:normAutofit fontScale="25000" lnSpcReduction="20000"/>
          </a:bodyPr>
          <a:lstStyle/>
          <a:p>
            <a:r>
              <a:rPr lang="nl-NL" sz="8000" u="sng" dirty="0" smtClean="0"/>
              <a:t>Compenseren</a:t>
            </a:r>
            <a:endParaRPr lang="nl-NL" sz="8000" u="sng" dirty="0"/>
          </a:p>
          <a:p>
            <a:r>
              <a:rPr lang="nl-NL" sz="8000" dirty="0" smtClean="0"/>
              <a:t>1ste elftalspelers betalen </a:t>
            </a:r>
            <a:r>
              <a:rPr lang="nl-NL" sz="8000" dirty="0"/>
              <a:t>contributie</a:t>
            </a:r>
          </a:p>
          <a:p>
            <a:r>
              <a:rPr lang="nl-NL" sz="6400" dirty="0" smtClean="0"/>
              <a:t>Maar</a:t>
            </a:r>
            <a:r>
              <a:rPr lang="nl-NL" sz="6400" dirty="0"/>
              <a:t>: </a:t>
            </a:r>
          </a:p>
          <a:p>
            <a:r>
              <a:rPr lang="nl-NL" dirty="0" smtClean="0"/>
              <a:t>		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/>
          </a:p>
          <a:p>
            <a:endParaRPr lang="nl-NL" u="sng" dirty="0" smtClean="0"/>
          </a:p>
          <a:p>
            <a:endParaRPr lang="nl-NL" u="sng" dirty="0"/>
          </a:p>
          <a:p>
            <a:endParaRPr lang="nl-NL" u="sng" dirty="0" smtClean="0"/>
          </a:p>
          <a:p>
            <a:endParaRPr lang="nl-NL" u="sng" dirty="0"/>
          </a:p>
          <a:p>
            <a:endParaRPr lang="nl-NL" u="sng" dirty="0" smtClean="0"/>
          </a:p>
          <a:p>
            <a:endParaRPr lang="nl-NL" u="sng" dirty="0"/>
          </a:p>
          <a:p>
            <a:endParaRPr lang="nl-NL" sz="4300" u="sng" dirty="0" smtClean="0"/>
          </a:p>
          <a:p>
            <a:endParaRPr lang="nl-NL" sz="4300" u="sng" dirty="0" smtClean="0"/>
          </a:p>
          <a:p>
            <a:endParaRPr lang="nl-NL" sz="4300" u="sng" dirty="0"/>
          </a:p>
          <a:p>
            <a:endParaRPr lang="nl-NL" sz="4300" u="sng" dirty="0"/>
          </a:p>
          <a:p>
            <a:endParaRPr lang="nl-NL" sz="4300" u="sng" dirty="0" smtClean="0"/>
          </a:p>
          <a:p>
            <a:r>
              <a:rPr lang="nl-NL" sz="8000" dirty="0" smtClean="0"/>
              <a:t>Advies</a:t>
            </a:r>
          </a:p>
          <a:p>
            <a:r>
              <a:rPr lang="nl-NL" sz="8000" dirty="0" smtClean="0"/>
              <a:t>Compenseer </a:t>
            </a:r>
            <a:r>
              <a:rPr lang="nl-NL" sz="8000" dirty="0"/>
              <a:t>deze spelers d.m.v. </a:t>
            </a:r>
            <a:r>
              <a:rPr lang="nl-NL" sz="8000" dirty="0" smtClean="0"/>
              <a:t>een vrijwilligersvergoeding </a:t>
            </a:r>
            <a:r>
              <a:rPr lang="nl-NL" sz="8000" dirty="0"/>
              <a:t>van maximaal € 1.500,- </a:t>
            </a: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 smtClean="0"/>
              <a:t>per </a:t>
            </a:r>
            <a:r>
              <a:rPr lang="nl-NL" sz="8000" dirty="0"/>
              <a:t>speler en </a:t>
            </a:r>
            <a:r>
              <a:rPr lang="nl-NL" sz="8000"/>
              <a:t>laat </a:t>
            </a:r>
            <a:r>
              <a:rPr lang="nl-NL" sz="8000" smtClean="0"/>
              <a:t>hen </a:t>
            </a:r>
            <a:r>
              <a:rPr lang="nl-NL" sz="8000" dirty="0" smtClean="0"/>
              <a:t>contributie betalen</a:t>
            </a:r>
            <a:endParaRPr lang="nl-NL" sz="8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  <p:sp>
        <p:nvSpPr>
          <p:cNvPr id="7" name="Tekstvak 6"/>
          <p:cNvSpPr txBox="1"/>
          <p:nvPr/>
        </p:nvSpPr>
        <p:spPr>
          <a:xfrm>
            <a:off x="285007" y="2360889"/>
            <a:ext cx="496388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 smtClean="0"/>
              <a:t>     </a:t>
            </a:r>
            <a:r>
              <a:rPr lang="nl-NL" sz="2000" b="1" dirty="0"/>
              <a:t>* Steken zeer veel tijd in HBS 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    * Minimaal 3x per week trainen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    * Ca. 40 wedstrijden per seizoen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    * Gehele zondag actief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    * Weinig ruimte voor</a:t>
            </a:r>
            <a:br>
              <a:rPr lang="nl-NL" sz="2000" b="1" dirty="0"/>
            </a:br>
            <a:r>
              <a:rPr lang="nl-NL" sz="2000" b="1" dirty="0"/>
              <a:t>       eigen vakantieplanning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248893" y="2675753"/>
            <a:ext cx="56406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 smtClean="0"/>
              <a:t> </a:t>
            </a:r>
            <a:r>
              <a:rPr lang="nl-NL" sz="2000" b="1" dirty="0"/>
              <a:t>* Representatieve clubverplichtingen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* Geen tijd voor overwerk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* Geen tijd voor bijbaantjes</a:t>
            </a:r>
          </a:p>
          <a:p>
            <a:pPr defTabSz="914400">
              <a:spcBef>
                <a:spcPct val="20000"/>
              </a:spcBef>
              <a:spcAft>
                <a:spcPts val="600"/>
              </a:spcAft>
            </a:pPr>
            <a:r>
              <a:rPr lang="nl-NL" sz="2000" b="1" dirty="0"/>
              <a:t> * Vrije middag opnemen voor doordeweekse</a:t>
            </a:r>
            <a:br>
              <a:rPr lang="nl-NL" sz="2000" b="1" dirty="0"/>
            </a:br>
            <a:r>
              <a:rPr lang="nl-NL" sz="2000" b="1" dirty="0"/>
              <a:t>   competitie- en/of bekerwedstrijden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4542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Financiering vergoedingsregeling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kosten faciliteren en compenseren ca. € 50.000,- per jaar</a:t>
            </a:r>
          </a:p>
          <a:p>
            <a:r>
              <a:rPr lang="nl-NL" dirty="0" smtClean="0"/>
              <a:t>Financiering:           - </a:t>
            </a:r>
            <a:r>
              <a:rPr lang="nl-NL" dirty="0" err="1" smtClean="0"/>
              <a:t>heralloceren</a:t>
            </a:r>
            <a:r>
              <a:rPr lang="nl-NL" dirty="0" smtClean="0"/>
              <a:t> huidige bestedingen (contributieregeling,</a:t>
            </a:r>
            <a:br>
              <a:rPr lang="nl-NL" dirty="0" smtClean="0"/>
            </a:br>
            <a:r>
              <a:rPr lang="nl-NL" dirty="0" smtClean="0"/>
              <a:t>                                    vrienden van HBS 1, barkaarten, toegangsgelden)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- aparte sponsorwerving voor 1</a:t>
            </a:r>
            <a:r>
              <a:rPr lang="nl-NL" baseline="30000" dirty="0" smtClean="0"/>
              <a:t>ste</a:t>
            </a:r>
            <a:r>
              <a:rPr lang="nl-NL" dirty="0" smtClean="0"/>
              <a:t> elftal mogelijk maken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- specifieke acties (bijv. veiling)</a:t>
            </a:r>
          </a:p>
          <a:p>
            <a:endParaRPr lang="nl-NL" dirty="0"/>
          </a:p>
          <a:p>
            <a:r>
              <a:rPr lang="nl-NL" dirty="0" smtClean="0"/>
              <a:t>ALLEEN UITVOERBAAR ALS GELDEN ONVOORWAARDELIJK </a:t>
            </a:r>
            <a:r>
              <a:rPr lang="nl-NL" u="sng" dirty="0" smtClean="0"/>
              <a:t>VOOR</a:t>
            </a:r>
            <a:r>
              <a:rPr lang="nl-NL" dirty="0" smtClean="0"/>
              <a:t> AANVANG SEIZOEN BINNEN ZIJN!</a:t>
            </a:r>
            <a:endParaRPr lang="nl-NL" b="0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8927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tx1"/>
                </a:solidFill>
              </a:rPr>
              <a:t>Advies </a:t>
            </a:r>
            <a:r>
              <a:rPr lang="nl-NL" b="1" dirty="0" smtClean="0">
                <a:solidFill>
                  <a:schemeClr val="tx1"/>
                </a:solidFill>
              </a:rPr>
              <a:t>Maatschappelijke begeleiding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580050"/>
            <a:ext cx="10160000" cy="4559493"/>
          </a:xfrm>
        </p:spPr>
        <p:txBody>
          <a:bodyPr>
            <a:normAutofit fontScale="77500" lnSpcReduction="20000"/>
          </a:bodyPr>
          <a:lstStyle/>
          <a:p>
            <a:r>
              <a:rPr lang="nl-NL" u="sng" dirty="0" smtClean="0"/>
              <a:t>Maatschappelijke begeleiding</a:t>
            </a:r>
          </a:p>
          <a:p>
            <a:r>
              <a:rPr lang="nl-NL" dirty="0" smtClean="0"/>
              <a:t>HBS heeft een zeer belangrijke maatschappelijke rol.</a:t>
            </a:r>
          </a:p>
          <a:p>
            <a:r>
              <a:rPr lang="nl-NL" dirty="0" smtClean="0"/>
              <a:t>Naast selectiespelers ook voor gehele vereniging gewenst</a:t>
            </a:r>
            <a:r>
              <a:rPr lang="nl-NL" dirty="0"/>
              <a:t>. Steken zeer veel tijd in HBS </a:t>
            </a:r>
            <a:endParaRPr lang="nl-NL" dirty="0" smtClean="0"/>
          </a:p>
          <a:p>
            <a:r>
              <a:rPr lang="nl-NL" dirty="0" smtClean="0"/>
              <a:t>Voor selectiespelers specifiek: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r>
              <a:rPr lang="nl-NL" sz="2800" dirty="0" smtClean="0"/>
              <a:t>ADVIES: STEL EEN MAATSCHAPPELIJKE BEGELEIDER </a:t>
            </a:r>
            <a:r>
              <a:rPr lang="nl-NL" sz="2800" dirty="0"/>
              <a:t>AAN </a:t>
            </a:r>
            <a:r>
              <a:rPr lang="nl-NL" sz="2800" dirty="0" smtClean="0"/>
              <a:t>VOOR DE GEHELE VERENIGING</a:t>
            </a:r>
            <a:endParaRPr lang="nl-NL" sz="2800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  <p:sp>
        <p:nvSpPr>
          <p:cNvPr id="5" name="Tekstvak 4"/>
          <p:cNvSpPr txBox="1"/>
          <p:nvPr/>
        </p:nvSpPr>
        <p:spPr>
          <a:xfrm>
            <a:off x="629392" y="3396618"/>
            <a:ext cx="3051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Werkbemiddeling</a:t>
            </a:r>
          </a:p>
          <a:p>
            <a:r>
              <a:rPr lang="nl-NL" sz="2000" b="1" dirty="0" smtClean="0"/>
              <a:t>Banenpool</a:t>
            </a:r>
          </a:p>
          <a:p>
            <a:r>
              <a:rPr lang="nl-NL" sz="2000" b="1" dirty="0" smtClean="0"/>
              <a:t>Studiebegeleiding</a:t>
            </a:r>
          </a:p>
          <a:p>
            <a:r>
              <a:rPr lang="nl-NL" sz="2000" b="1" dirty="0" smtClean="0"/>
              <a:t>Stageplaatsen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3800103" y="3396617"/>
            <a:ext cx="5913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Bemiddeling bij huisvesting</a:t>
            </a:r>
          </a:p>
          <a:p>
            <a:r>
              <a:rPr lang="nl-NL" sz="2000" b="1" dirty="0" smtClean="0"/>
              <a:t>Advies hypotheken of andere </a:t>
            </a:r>
            <a:r>
              <a:rPr lang="nl-NL" sz="2000" b="1" dirty="0" err="1" smtClean="0"/>
              <a:t>financiëringen</a:t>
            </a:r>
            <a:endParaRPr lang="nl-NL" sz="2000" b="1" dirty="0" smtClean="0"/>
          </a:p>
          <a:p>
            <a:r>
              <a:rPr lang="nl-NL" sz="2000" b="1" dirty="0" smtClean="0"/>
              <a:t>Advies verzekeringen</a:t>
            </a:r>
          </a:p>
          <a:p>
            <a:r>
              <a:rPr lang="nl-NL" sz="2000" b="1" dirty="0" smtClean="0"/>
              <a:t>Etc. etc.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3278467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5400" dirty="0" smtClean="0">
                <a:solidFill>
                  <a:schemeClr val="tx1"/>
                </a:solidFill>
              </a:rPr>
              <a:t>Bij HBS gaan plezier en ontwikkeling, familie en topvoetbal hand in hand.</a:t>
            </a:r>
            <a:endParaRPr lang="nl-NL" sz="5400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659449" y="4396820"/>
            <a:ext cx="10353763" cy="1489496"/>
          </a:xfrm>
        </p:spPr>
        <p:txBody>
          <a:bodyPr>
            <a:normAutofit/>
          </a:bodyPr>
          <a:lstStyle/>
          <a:p>
            <a:r>
              <a:rPr lang="nl-NL" sz="4000" dirty="0" smtClean="0"/>
              <a:t>Houdt </a:t>
            </a:r>
            <a:r>
              <a:rPr lang="nl-NL" sz="4000" dirty="0" err="1" smtClean="0"/>
              <a:t>Braef</a:t>
            </a:r>
            <a:r>
              <a:rPr lang="nl-NL" sz="4000" dirty="0" smtClean="0"/>
              <a:t> </a:t>
            </a:r>
            <a:r>
              <a:rPr lang="nl-NL" sz="4000" dirty="0" err="1" smtClean="0"/>
              <a:t>Stant</a:t>
            </a:r>
            <a:r>
              <a:rPr lang="nl-NL" sz="4000" dirty="0" smtClean="0"/>
              <a:t> </a:t>
            </a:r>
            <a:endParaRPr lang="nl-NL" sz="4000" dirty="0"/>
          </a:p>
        </p:txBody>
      </p:sp>
      <p:pic>
        <p:nvPicPr>
          <p:cNvPr id="7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22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Agenda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</p:spPr>
      </p:pic>
      <p:sp>
        <p:nvSpPr>
          <p:cNvPr id="5" name="Tekstvak 4"/>
          <p:cNvSpPr txBox="1"/>
          <p:nvPr/>
        </p:nvSpPr>
        <p:spPr>
          <a:xfrm>
            <a:off x="913795" y="1580050"/>
            <a:ext cx="103537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Inleiding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Opdracht &amp; samenstelling commissie</a:t>
            </a:r>
            <a:endParaRPr lang="nl-N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Onderzoeken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Bevindingen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Toekomstscenario’s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Advies &amp; Aanbevelingen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87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Inleiding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 smtClean="0"/>
              <a:t>HBS 1 bereikt topklasse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/>
              <a:t>Discussie over betalingen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/>
              <a:t>Vertrek betere spelers </a:t>
            </a:r>
            <a:r>
              <a:rPr lang="nl-NL" sz="2800" dirty="0" smtClean="0"/>
              <a:t>(Tjeerd Westdijk &amp; Niels van Pelt)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 smtClean="0"/>
              <a:t>Piramidemodel KNVB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 smtClean="0"/>
              <a:t>Invoering 2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en 3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divisie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 smtClean="0"/>
              <a:t>Strenge licentievoorwaarden </a:t>
            </a:r>
            <a:r>
              <a:rPr lang="nl-NL" sz="2800" dirty="0" smtClean="0">
                <a:sym typeface="Wingdings" panose="05000000000000000000" pitchFamily="2" charset="2"/>
              </a:rPr>
              <a:t></a:t>
            </a:r>
            <a:r>
              <a:rPr lang="nl-NL" sz="2800" dirty="0" smtClean="0"/>
              <a:t>inmiddels verzacht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 smtClean="0"/>
              <a:t>HBS weigert hieraan te voldoen inzake contractspelers</a:t>
            </a:r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nl-NL" sz="2800" dirty="0" smtClean="0"/>
              <a:t>HBS bezit Certificaat Regionale Jeugdopleiding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745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Opdracht &amp; Samenstelling Commissie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671950"/>
          </a:xfrm>
        </p:spPr>
        <p:txBody>
          <a:bodyPr>
            <a:normAutofit fontScale="92500" lnSpcReduction="20000"/>
          </a:bodyPr>
          <a:lstStyle/>
          <a:p>
            <a:pPr marL="36900" indent="0">
              <a:buNone/>
            </a:pPr>
            <a:r>
              <a:rPr lang="nl-NL" dirty="0">
                <a:effectLst/>
              </a:rPr>
              <a:t>De Commissie Topvoetbal HBS is gevraagd door het Voetbalbestuur, in nauw overleg met het Algemeen Bestuur, om een</a:t>
            </a:r>
            <a:r>
              <a:rPr lang="nl-NL" sz="2200" dirty="0">
                <a:effectLst/>
              </a:rPr>
              <a:t> </a:t>
            </a:r>
            <a:r>
              <a:rPr lang="nl-NL" sz="2200" dirty="0">
                <a:solidFill>
                  <a:schemeClr val="tx2"/>
                </a:solidFill>
                <a:effectLst/>
              </a:rPr>
              <a:t>toekomstvisie</a:t>
            </a:r>
            <a:r>
              <a:rPr lang="nl-NL" sz="2200" dirty="0">
                <a:effectLst/>
              </a:rPr>
              <a:t> </a:t>
            </a:r>
            <a:r>
              <a:rPr lang="nl-NL" dirty="0">
                <a:effectLst/>
              </a:rPr>
              <a:t>op papier te zetten voor het topvoetbal binnen HBS, zowel voor de </a:t>
            </a:r>
            <a:r>
              <a:rPr lang="nl-NL" sz="2200" dirty="0">
                <a:solidFill>
                  <a:schemeClr val="tx2"/>
                </a:solidFill>
                <a:effectLst/>
              </a:rPr>
              <a:t>jeugd</a:t>
            </a:r>
            <a:r>
              <a:rPr lang="nl-NL" dirty="0">
                <a:effectLst/>
              </a:rPr>
              <a:t> als voor het </a:t>
            </a:r>
            <a:r>
              <a:rPr lang="nl-NL" sz="2200" dirty="0">
                <a:solidFill>
                  <a:schemeClr val="tx2"/>
                </a:solidFill>
                <a:effectLst/>
              </a:rPr>
              <a:t>eerste elftal</a:t>
            </a:r>
            <a:r>
              <a:rPr lang="nl-NL" sz="2200" dirty="0" smtClean="0">
                <a:solidFill>
                  <a:schemeClr val="tx2"/>
                </a:solidFill>
                <a:effectLst/>
              </a:rPr>
              <a:t>.</a:t>
            </a:r>
            <a:endParaRPr lang="nl-NL" sz="2200" dirty="0">
              <a:solidFill>
                <a:schemeClr val="tx2"/>
              </a:solidFill>
              <a:effectLst/>
            </a:endParaRPr>
          </a:p>
          <a:p>
            <a:pPr marL="36900" indent="0">
              <a:buNone/>
            </a:pPr>
            <a:r>
              <a:rPr lang="nl-NL" dirty="0">
                <a:effectLst/>
              </a:rPr>
              <a:t>De opdracht aan de commissie was verschillende scenario’s te onderzoeken voor het nieuwe </a:t>
            </a:r>
            <a:r>
              <a:rPr lang="nl-NL" sz="2200" dirty="0">
                <a:solidFill>
                  <a:schemeClr val="tx2"/>
                </a:solidFill>
                <a:effectLst/>
              </a:rPr>
              <a:t>Beleidsplan Topvoetbal</a:t>
            </a:r>
            <a:r>
              <a:rPr lang="nl-NL" dirty="0">
                <a:effectLst/>
              </a:rPr>
              <a:t>, rekening houdend met een </a:t>
            </a:r>
            <a:r>
              <a:rPr lang="nl-NL" sz="2200" dirty="0">
                <a:solidFill>
                  <a:schemeClr val="tx2"/>
                </a:solidFill>
                <a:effectLst/>
              </a:rPr>
              <a:t>optimale balans </a:t>
            </a:r>
            <a:r>
              <a:rPr lang="nl-NL" dirty="0">
                <a:effectLst/>
              </a:rPr>
              <a:t>tussen </a:t>
            </a:r>
            <a:r>
              <a:rPr lang="nl-NL" sz="2200" dirty="0">
                <a:solidFill>
                  <a:schemeClr val="tx2"/>
                </a:solidFill>
                <a:effectLst/>
              </a:rPr>
              <a:t>breedte- en dieptesport. </a:t>
            </a:r>
            <a:r>
              <a:rPr lang="nl-NL" dirty="0">
                <a:effectLst/>
              </a:rPr>
              <a:t>De commissie heeft dat onder meer gedaan door ook het oor te luisteren te leggen bij verschillende partijen, zowel binnen als buiten de vereniging</a:t>
            </a:r>
            <a:r>
              <a:rPr lang="nl-NL" dirty="0" smtClean="0">
                <a:effectLst/>
              </a:rPr>
              <a:t>.</a:t>
            </a:r>
            <a:endParaRPr lang="nl-NL" dirty="0">
              <a:effectLst/>
            </a:endParaRPr>
          </a:p>
          <a:p>
            <a:pPr marL="36900" indent="0">
              <a:buNone/>
            </a:pPr>
            <a:r>
              <a:rPr lang="nl-NL" dirty="0">
                <a:effectLst/>
              </a:rPr>
              <a:t>De commissie zag het als haar taak om alle aspecten te onderzoeken die op dit advies van invloed kunnen zijn, zowel juridisch-fiscaal als financieel en voetbaltechnisch</a:t>
            </a:r>
            <a:r>
              <a:rPr lang="nl-NL" dirty="0" smtClean="0">
                <a:effectLst/>
              </a:rPr>
              <a:t>.</a:t>
            </a:r>
            <a:endParaRPr lang="nl-NL" dirty="0">
              <a:effectLst/>
            </a:endParaRPr>
          </a:p>
          <a:p>
            <a:pPr marL="36900" indent="0">
              <a:buNone/>
            </a:pPr>
            <a:r>
              <a:rPr lang="nl-NL" dirty="0">
                <a:effectLst/>
              </a:rPr>
              <a:t>Het Voetbalbestuur heeft de commissie gevraagd het rapport met het </a:t>
            </a:r>
            <a:r>
              <a:rPr lang="nl-NL" sz="2200" dirty="0">
                <a:solidFill>
                  <a:schemeClr val="tx2"/>
                </a:solidFill>
                <a:effectLst/>
              </a:rPr>
              <a:t>advies</a:t>
            </a:r>
            <a:r>
              <a:rPr lang="nl-NL" dirty="0">
                <a:effectLst/>
              </a:rPr>
              <a:t> </a:t>
            </a:r>
            <a:r>
              <a:rPr lang="nl-NL" dirty="0" smtClean="0">
                <a:effectLst/>
              </a:rPr>
              <a:t>uiterlijk </a:t>
            </a:r>
            <a:r>
              <a:rPr lang="nl-NL" dirty="0">
                <a:effectLst/>
              </a:rPr>
              <a:t>eind februari 2017 uit te brengen</a:t>
            </a:r>
            <a:r>
              <a:rPr lang="nl-NL" dirty="0" smtClean="0">
                <a:effectLst/>
              </a:rPr>
              <a:t>.</a:t>
            </a:r>
          </a:p>
          <a:p>
            <a:pPr marL="36900" indent="0">
              <a:buNone/>
            </a:pPr>
            <a:endParaRPr lang="nl-NL" dirty="0" smtClean="0">
              <a:effectLst/>
            </a:endParaRPr>
          </a:p>
          <a:p>
            <a:pPr marL="36900" indent="0">
              <a:buNone/>
            </a:pPr>
            <a:r>
              <a:rPr lang="nl-NL" i="1" dirty="0" smtClean="0"/>
              <a:t>Rapport 24 mrt 2017 uitgebracht: “wie niet nadenkt over de toekomst, zal er nooit een hebben”</a:t>
            </a:r>
            <a:r>
              <a:rPr lang="nl-NL" dirty="0">
                <a:effectLst/>
              </a:rPr>
              <a:t/>
            </a:r>
            <a:br>
              <a:rPr lang="nl-NL" dirty="0">
                <a:effectLst/>
              </a:rPr>
            </a:br>
            <a:endParaRPr lang="nl-NL" dirty="0">
              <a:effectLst/>
            </a:endParaRPr>
          </a:p>
          <a:p>
            <a:pPr marL="36900" indent="0">
              <a:buNone/>
            </a:pPr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51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4597" y="208450"/>
            <a:ext cx="9876312" cy="1371600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Opdracht &amp; samenstelling commissie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6077" y="2310742"/>
            <a:ext cx="10160000" cy="4373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Roland </a:t>
            </a:r>
            <a:r>
              <a:rPr lang="nl-NL" sz="2800" smtClean="0"/>
              <a:t>Goldman </a:t>
            </a:r>
            <a:r>
              <a:rPr lang="nl-NL" sz="2800"/>
              <a:t>(</a:t>
            </a:r>
            <a:r>
              <a:rPr lang="nl-NL" sz="2800" smtClean="0"/>
              <a:t>voorzitter)</a:t>
            </a: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Onno </a:t>
            </a:r>
            <a:r>
              <a:rPr lang="nl-NL" sz="2800" smtClean="0"/>
              <a:t>Jager </a:t>
            </a:r>
            <a:r>
              <a:rPr lang="nl-NL" sz="2800"/>
              <a:t>(</a:t>
            </a:r>
            <a:r>
              <a:rPr lang="nl-NL" sz="2800" smtClean="0"/>
              <a:t>secretaris)</a:t>
            </a: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Udo </a:t>
            </a:r>
            <a:r>
              <a:rPr lang="nl-NL" sz="2800" dirty="0" err="1" smtClean="0"/>
              <a:t>Roberti</a:t>
            </a:r>
            <a:r>
              <a:rPr lang="nl-NL" sz="2800" dirty="0" smtClean="0"/>
              <a:t>	</a:t>
            </a:r>
            <a:endParaRPr lang="nl-NL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Thomas </a:t>
            </a:r>
            <a:r>
              <a:rPr lang="nl-NL" sz="2800" dirty="0" err="1" smtClean="0"/>
              <a:t>Schwencke</a:t>
            </a: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Marcel </a:t>
            </a:r>
            <a:r>
              <a:rPr lang="nl-NL" sz="2800" dirty="0" err="1" smtClean="0"/>
              <a:t>Tjin</a:t>
            </a: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Adriaan de Buck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Andre </a:t>
            </a:r>
            <a:r>
              <a:rPr lang="nl-NL" sz="2800" dirty="0" err="1" smtClean="0"/>
              <a:t>Wetzel</a:t>
            </a:r>
            <a:endParaRPr lang="nl-NL" sz="2800" dirty="0" smtClean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684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85850" y="417090"/>
            <a:ext cx="8380020" cy="137160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/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Besproken toekomstscenario’s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4100" indent="-457200">
              <a:buSzPct val="100000"/>
              <a:buFont typeface="+mj-lt"/>
              <a:buAutoNum type="arabicPeriod"/>
            </a:pPr>
            <a:r>
              <a:rPr lang="nl-NL" sz="2800" dirty="0">
                <a:effectLst/>
              </a:rPr>
              <a:t>H</a:t>
            </a:r>
            <a:r>
              <a:rPr lang="nl-NL" sz="2800" dirty="0" smtClean="0">
                <a:effectLst/>
              </a:rPr>
              <a:t>et </a:t>
            </a:r>
            <a:r>
              <a:rPr lang="nl-NL" sz="2800" dirty="0">
                <a:effectLst/>
              </a:rPr>
              <a:t>niveau waarop de selectie speelt is ondergeschikt, want breedtesport is voor HBS het </a:t>
            </a:r>
            <a:r>
              <a:rPr lang="nl-NL" sz="2800" dirty="0" smtClean="0">
                <a:effectLst/>
              </a:rPr>
              <a:t>allerbelangrijkste.</a:t>
            </a:r>
            <a:endParaRPr lang="nl-NL" sz="2800" dirty="0">
              <a:effectLst/>
            </a:endParaRPr>
          </a:p>
          <a:p>
            <a:pPr marL="494100" indent="-457200">
              <a:buSzPct val="100000"/>
              <a:buFont typeface="+mj-lt"/>
              <a:buAutoNum type="arabicPeriod"/>
            </a:pPr>
            <a:r>
              <a:rPr lang="nl-NL" sz="2800" dirty="0">
                <a:effectLst/>
              </a:rPr>
              <a:t>D</a:t>
            </a:r>
            <a:r>
              <a:rPr lang="nl-NL" sz="2800" dirty="0" smtClean="0">
                <a:effectLst/>
              </a:rPr>
              <a:t>e </a:t>
            </a:r>
            <a:r>
              <a:rPr lang="nl-NL" sz="2800" dirty="0">
                <a:effectLst/>
              </a:rPr>
              <a:t>selectie speelt op het hoogst haalbare </a:t>
            </a:r>
            <a:r>
              <a:rPr lang="nl-NL" sz="2800" dirty="0" smtClean="0">
                <a:effectLst/>
              </a:rPr>
              <a:t>amateurniveau (3</a:t>
            </a:r>
            <a:r>
              <a:rPr lang="nl-NL" sz="2800" baseline="30000" dirty="0" smtClean="0">
                <a:effectLst/>
              </a:rPr>
              <a:t>e</a:t>
            </a:r>
            <a:r>
              <a:rPr lang="nl-NL" sz="2800" dirty="0" smtClean="0">
                <a:effectLst/>
              </a:rPr>
              <a:t> divisie).</a:t>
            </a:r>
            <a:endParaRPr lang="nl-NL" sz="2800" dirty="0">
              <a:effectLst/>
            </a:endParaRPr>
          </a:p>
          <a:p>
            <a:pPr marL="494100" indent="-457200">
              <a:buSzPct val="100000"/>
              <a:buFont typeface="+mj-lt"/>
              <a:buAutoNum type="arabicPeriod"/>
            </a:pPr>
            <a:r>
              <a:rPr lang="nl-NL" sz="2800" dirty="0">
                <a:effectLst/>
              </a:rPr>
              <a:t>D</a:t>
            </a:r>
            <a:r>
              <a:rPr lang="nl-NL" sz="2800" dirty="0" smtClean="0">
                <a:effectLst/>
              </a:rPr>
              <a:t>e </a:t>
            </a:r>
            <a:r>
              <a:rPr lang="nl-NL" sz="2800" dirty="0">
                <a:effectLst/>
              </a:rPr>
              <a:t>selectie </a:t>
            </a:r>
            <a:r>
              <a:rPr lang="nl-NL" sz="2800" dirty="0" smtClean="0">
                <a:effectLst/>
              </a:rPr>
              <a:t>moet streven naar promotie naar de 2</a:t>
            </a:r>
            <a:r>
              <a:rPr lang="nl-NL" sz="2800" baseline="30000" dirty="0" smtClean="0">
                <a:effectLst/>
              </a:rPr>
              <a:t>e</a:t>
            </a:r>
            <a:r>
              <a:rPr lang="nl-NL" sz="2800" dirty="0" smtClean="0">
                <a:effectLst/>
              </a:rPr>
              <a:t> divisie, wat </a:t>
            </a:r>
            <a:r>
              <a:rPr lang="nl-NL" sz="2800" dirty="0">
                <a:effectLst/>
              </a:rPr>
              <a:t>gezien de eisen van de KNVB betekent dat </a:t>
            </a:r>
            <a:r>
              <a:rPr lang="nl-NL" sz="2800" dirty="0" smtClean="0">
                <a:effectLst/>
              </a:rPr>
              <a:t>mogelijk met contractspelers moet worden gewerkt </a:t>
            </a:r>
            <a:r>
              <a:rPr lang="nl-NL" sz="2800" dirty="0">
                <a:effectLst/>
              </a:rPr>
              <a:t>of </a:t>
            </a:r>
            <a:r>
              <a:rPr lang="nl-NL" sz="2800" dirty="0" smtClean="0">
                <a:effectLst/>
              </a:rPr>
              <a:t>op andere </a:t>
            </a:r>
            <a:r>
              <a:rPr lang="nl-NL" sz="2800" dirty="0">
                <a:effectLst/>
              </a:rPr>
              <a:t>wijze betaling zou moeten worden ingevoerd</a:t>
            </a:r>
            <a:r>
              <a:rPr lang="nl-NL" sz="2800" dirty="0" smtClean="0">
                <a:effectLst/>
              </a:rPr>
              <a:t>. (mits fiscaal acceptabel)</a:t>
            </a:r>
            <a:endParaRPr lang="nl-NL" sz="2800" dirty="0">
              <a:effectLst/>
            </a:endParaRPr>
          </a:p>
          <a:p>
            <a:pPr marL="494100" indent="-457200">
              <a:buFont typeface="+mj-lt"/>
              <a:buAutoNum type="arabicPeriod"/>
            </a:pPr>
            <a:endParaRPr lang="nl-NL" dirty="0"/>
          </a:p>
        </p:txBody>
      </p:sp>
      <p:pic>
        <p:nvPicPr>
          <p:cNvPr id="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5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</a:t>
            </a:r>
            <a:r>
              <a:rPr lang="nl-NL" smtClean="0">
                <a:solidFill>
                  <a:schemeClr val="tx1"/>
                </a:solidFill>
              </a:rPr>
              <a:t>nderzoeken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Gesprekken met </a:t>
            </a:r>
            <a:r>
              <a:rPr lang="nl-NL" sz="2800" dirty="0" err="1" smtClean="0"/>
              <a:t>Westlandia</a:t>
            </a:r>
            <a:r>
              <a:rPr lang="nl-NL" sz="2800" dirty="0" smtClean="0"/>
              <a:t>, HFC, AFC en hockeyclub</a:t>
            </a:r>
            <a:br>
              <a:rPr lang="nl-NL" sz="2800" dirty="0" smtClean="0"/>
            </a:br>
            <a:r>
              <a:rPr lang="nl-NL" sz="2800" dirty="0" smtClean="0"/>
              <a:t>   Bloemendaal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Interviews met spelers, trainers en hoofd</a:t>
            </a:r>
            <a:br>
              <a:rPr lang="nl-NL" sz="2800" dirty="0" smtClean="0"/>
            </a:br>
            <a:r>
              <a:rPr lang="nl-NL" sz="2800" dirty="0" smtClean="0"/>
              <a:t>   jeugdopleidingen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Analyse beleidsplannen en huidige organisatie</a:t>
            </a:r>
            <a:br>
              <a:rPr lang="nl-NL" sz="2800" dirty="0" smtClean="0"/>
            </a:br>
            <a:r>
              <a:rPr lang="nl-NL" sz="2800" dirty="0" smtClean="0"/>
              <a:t>   jeugdvoetbal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Diverse meetings met experts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Adriaan de Buck nauw betrokken bij beroep</a:t>
            </a:r>
            <a:br>
              <a:rPr lang="nl-NL" sz="2800" dirty="0" smtClean="0"/>
            </a:br>
            <a:r>
              <a:rPr lang="nl-NL" sz="2800" dirty="0" smtClean="0"/>
              <a:t>   licentiecommissie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Twee sessies met gerenommeerde leden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83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tx1"/>
                </a:solidFill>
              </a:rPr>
              <a:t>Bevindingen</a:t>
            </a:r>
            <a:r>
              <a:rPr lang="nl-NL" smtClean="0">
                <a:solidFill>
                  <a:schemeClr val="tx1"/>
                </a:solidFill>
              </a:rPr>
              <a:t>   (hbs)</a:t>
            </a:r>
            <a:endParaRPr lang="nl-NL">
              <a:solidFill>
                <a:schemeClr val="tx1"/>
              </a:solidFill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609599" y="1816925"/>
            <a:ext cx="11239438" cy="483325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Er zijn geen geaccordeerde beleidsplannen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In de aanwezige plannen ontbreken heldere doelstellingen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HBS kent lage sponsorinkomsten in vergelijking tot andere</a:t>
            </a:r>
            <a:br>
              <a:rPr lang="nl-NL" sz="2800" dirty="0" smtClean="0"/>
            </a:br>
            <a:r>
              <a:rPr lang="nl-NL" sz="2800" dirty="0" smtClean="0"/>
              <a:t>   verenigingen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Jeugdvoetbal zeer goed georganiseerd ! </a:t>
            </a:r>
            <a:r>
              <a:rPr lang="nl-NL" sz="2800" dirty="0" smtClean="0">
                <a:sym typeface="Wingdings" panose="05000000000000000000" pitchFamily="2" charset="2"/>
              </a:rPr>
              <a:t></a:t>
            </a:r>
            <a:r>
              <a:rPr lang="nl-NL" sz="2800" dirty="0" smtClean="0"/>
              <a:t> </a:t>
            </a:r>
            <a:r>
              <a:rPr lang="nl-NL" sz="1900" dirty="0" smtClean="0"/>
              <a:t>Regionale Jeugdopleiding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Jeugdcommissie legt accent op “plezier</a:t>
            </a:r>
            <a:br>
              <a:rPr lang="nl-NL" sz="2800" dirty="0" smtClean="0"/>
            </a:br>
            <a:r>
              <a:rPr lang="nl-NL" sz="2800" dirty="0" smtClean="0"/>
              <a:t>   in voetbal  </a:t>
            </a:r>
            <a:br>
              <a:rPr lang="nl-NL" sz="2800" dirty="0" smtClean="0"/>
            </a:br>
            <a:r>
              <a:rPr lang="nl-NL" sz="2800" dirty="0" smtClean="0"/>
              <a:t>   voetbal en persoonlijke ontwikkeling”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800" dirty="0" smtClean="0"/>
              <a:t>Huidige klassen selectieteams  </a:t>
            </a:r>
          </a:p>
          <a:p>
            <a:r>
              <a:rPr lang="nl-NL" sz="2800" dirty="0" smtClean="0"/>
              <a:t/>
            </a:r>
            <a:br>
              <a:rPr lang="nl-NL" sz="2800" dirty="0" smtClean="0"/>
            </a:b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7564581" y="4176606"/>
            <a:ext cx="3987979" cy="2212321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&lt; </a:t>
            </a:r>
            <a:r>
              <a:rPr lang="nl-NL" dirty="0" smtClean="0">
                <a:solidFill>
                  <a:schemeClr val="tx1"/>
                </a:solidFill>
              </a:rPr>
              <a:t>19     4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divisie</a:t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&lt; </a:t>
            </a:r>
            <a:r>
              <a:rPr lang="nl-NL" dirty="0">
                <a:solidFill>
                  <a:schemeClr val="tx1"/>
                </a:solidFill>
              </a:rPr>
              <a:t>17   </a:t>
            </a:r>
            <a:r>
              <a:rPr lang="nl-NL" dirty="0" smtClean="0">
                <a:solidFill>
                  <a:schemeClr val="tx1"/>
                </a:solidFill>
              </a:rPr>
              <a:t>  Hoofdklasse (degradatie)</a:t>
            </a:r>
            <a:r>
              <a:rPr lang="nl-NL" dirty="0">
                <a:solidFill>
                  <a:schemeClr val="tx1"/>
                </a:solidFill>
              </a:rPr>
              <a:t/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&lt; </a:t>
            </a:r>
            <a:r>
              <a:rPr lang="nl-NL" dirty="0">
                <a:solidFill>
                  <a:schemeClr val="tx1"/>
                </a:solidFill>
              </a:rPr>
              <a:t>15   </a:t>
            </a:r>
            <a:r>
              <a:rPr lang="nl-NL" dirty="0" smtClean="0">
                <a:solidFill>
                  <a:schemeClr val="tx1"/>
                </a:solidFill>
              </a:rPr>
              <a:t>  1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klasse (kampioen</a:t>
            </a:r>
            <a:r>
              <a:rPr lang="nl-NL" dirty="0">
                <a:solidFill>
                  <a:schemeClr val="tx1"/>
                </a:solidFill>
              </a:rPr>
              <a:t/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&lt; 13      2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divisie</a:t>
            </a:r>
            <a:r>
              <a:rPr lang="nl-NL" dirty="0">
                <a:solidFill>
                  <a:schemeClr val="tx1"/>
                </a:solidFill>
              </a:rPr>
              <a:t/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&lt; </a:t>
            </a:r>
            <a:r>
              <a:rPr lang="nl-NL" dirty="0">
                <a:solidFill>
                  <a:schemeClr val="tx1"/>
                </a:solidFill>
              </a:rPr>
              <a:t>11   </a:t>
            </a:r>
            <a:r>
              <a:rPr lang="nl-NL" dirty="0" smtClean="0">
                <a:solidFill>
                  <a:schemeClr val="tx1"/>
                </a:solidFill>
              </a:rPr>
              <a:t>  Hoofdklasse (kampioen)</a:t>
            </a:r>
            <a:r>
              <a:rPr lang="nl-NL" dirty="0">
                <a:solidFill>
                  <a:schemeClr val="tx1"/>
                </a:solidFill>
              </a:rPr>
              <a:t/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&lt;   </a:t>
            </a:r>
            <a:r>
              <a:rPr lang="nl-NL" dirty="0">
                <a:solidFill>
                  <a:schemeClr val="tx1"/>
                </a:solidFill>
              </a:rPr>
              <a:t>9   </a:t>
            </a:r>
            <a:r>
              <a:rPr lang="nl-NL" dirty="0" smtClean="0">
                <a:solidFill>
                  <a:schemeClr val="tx1"/>
                </a:solidFill>
              </a:rPr>
              <a:t>  1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klasse</a:t>
            </a:r>
          </a:p>
        </p:txBody>
      </p:sp>
      <p:sp>
        <p:nvSpPr>
          <p:cNvPr id="7" name="Rechthoek 6"/>
          <p:cNvSpPr/>
          <p:nvPr/>
        </p:nvSpPr>
        <p:spPr>
          <a:xfrm>
            <a:off x="7384321" y="4085117"/>
            <a:ext cx="4286995" cy="24463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6163292" y="5147958"/>
            <a:ext cx="1045029" cy="32063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37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018816" cy="1371600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Bevindingen (HBS jeugdvoetbal)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Breedtesport groeit, familie en vrienden eerst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Beperkt toegang talenten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Onvoldoende “zij” instroom bij selectie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dirty="0" smtClean="0"/>
              <a:t>Jeugd ranking: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077" y="417090"/>
            <a:ext cx="1162960" cy="116296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</p:pic>
      <p:sp>
        <p:nvSpPr>
          <p:cNvPr id="5" name="Rechthoek 4"/>
          <p:cNvSpPr/>
          <p:nvPr/>
        </p:nvSpPr>
        <p:spPr>
          <a:xfrm>
            <a:off x="6650182" y="3811980"/>
            <a:ext cx="4035895" cy="249381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nl-NL" dirty="0" smtClean="0">
              <a:solidFill>
                <a:schemeClr val="tx1"/>
              </a:solidFill>
            </a:endParaRPr>
          </a:p>
          <a:p>
            <a:pPr algn="just"/>
            <a:endParaRPr lang="nl-NL" dirty="0">
              <a:solidFill>
                <a:schemeClr val="tx1"/>
              </a:solidFill>
            </a:endParaRPr>
          </a:p>
          <a:p>
            <a:pPr algn="just"/>
            <a:endParaRPr lang="nl-NL" dirty="0" smtClean="0">
              <a:solidFill>
                <a:schemeClr val="tx1"/>
              </a:solidFill>
            </a:endParaRPr>
          </a:p>
          <a:p>
            <a:pPr algn="just"/>
            <a:r>
              <a:rPr lang="nl-NL" dirty="0" smtClean="0">
                <a:solidFill>
                  <a:schemeClr val="tx1"/>
                </a:solidFill>
              </a:rPr>
              <a:t>1.  AFC</a:t>
            </a:r>
            <a:endParaRPr lang="nl-NL" dirty="0">
              <a:solidFill>
                <a:schemeClr val="tx1"/>
              </a:solidFill>
            </a:endParaRPr>
          </a:p>
          <a:p>
            <a:pPr algn="just"/>
            <a:r>
              <a:rPr lang="nl-NL" dirty="0">
                <a:solidFill>
                  <a:schemeClr val="tx1"/>
                </a:solidFill>
              </a:rPr>
              <a:t>2. </a:t>
            </a:r>
            <a:r>
              <a:rPr lang="nl-NL" dirty="0" smtClean="0">
                <a:solidFill>
                  <a:schemeClr val="tx1"/>
                </a:solidFill>
              </a:rPr>
              <a:t> Spartaan </a:t>
            </a:r>
            <a:r>
              <a:rPr lang="nl-NL" dirty="0">
                <a:solidFill>
                  <a:schemeClr val="tx1"/>
                </a:solidFill>
              </a:rPr>
              <a:t>‘20</a:t>
            </a:r>
          </a:p>
          <a:p>
            <a:pPr algn="just"/>
            <a:r>
              <a:rPr lang="nl-NL" dirty="0">
                <a:solidFill>
                  <a:schemeClr val="tx1"/>
                </a:solidFill>
              </a:rPr>
              <a:t>3</a:t>
            </a:r>
            <a:r>
              <a:rPr lang="nl-NL" dirty="0" smtClean="0">
                <a:solidFill>
                  <a:schemeClr val="tx1"/>
                </a:solidFill>
              </a:rPr>
              <a:t>.  </a:t>
            </a:r>
            <a:r>
              <a:rPr lang="nl-NL" dirty="0" err="1" smtClean="0">
                <a:solidFill>
                  <a:schemeClr val="tx1"/>
                </a:solidFill>
              </a:rPr>
              <a:t>Alphense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>
                <a:solidFill>
                  <a:schemeClr val="tx1"/>
                </a:solidFill>
              </a:rPr>
              <a:t>Boys</a:t>
            </a:r>
          </a:p>
          <a:p>
            <a:pPr algn="just"/>
            <a:r>
              <a:rPr lang="nl-NL" dirty="0" smtClean="0">
                <a:solidFill>
                  <a:schemeClr val="tx1"/>
                </a:solidFill>
              </a:rPr>
              <a:t>6.  Quick</a:t>
            </a:r>
            <a:endParaRPr lang="nl-NL" dirty="0">
              <a:solidFill>
                <a:schemeClr val="tx1"/>
              </a:solidFill>
            </a:endParaRPr>
          </a:p>
          <a:p>
            <a:pPr algn="just"/>
            <a:r>
              <a:rPr lang="nl-NL" dirty="0" smtClean="0">
                <a:solidFill>
                  <a:schemeClr val="tx1"/>
                </a:solidFill>
              </a:rPr>
              <a:t>32.VELO</a:t>
            </a:r>
            <a:endParaRPr lang="nl-NL" dirty="0">
              <a:solidFill>
                <a:schemeClr val="tx1"/>
              </a:solidFill>
            </a:endParaRPr>
          </a:p>
          <a:p>
            <a:pPr algn="just"/>
            <a:r>
              <a:rPr lang="nl-NL" dirty="0" smtClean="0">
                <a:solidFill>
                  <a:schemeClr val="tx1"/>
                </a:solidFill>
              </a:rPr>
              <a:t>54.DHC</a:t>
            </a:r>
            <a:endParaRPr lang="nl-NL" dirty="0">
              <a:solidFill>
                <a:schemeClr val="tx1"/>
              </a:solidFill>
            </a:endParaRPr>
          </a:p>
          <a:p>
            <a:pPr algn="just"/>
            <a:r>
              <a:rPr lang="nl-NL" dirty="0" smtClean="0">
                <a:solidFill>
                  <a:schemeClr val="tx1"/>
                </a:solidFill>
              </a:rPr>
              <a:t>67.Westlandia</a:t>
            </a:r>
            <a:endParaRPr lang="nl-NL" dirty="0">
              <a:solidFill>
                <a:schemeClr val="tx1"/>
              </a:solidFill>
            </a:endParaRPr>
          </a:p>
          <a:p>
            <a:pPr algn="just"/>
            <a:r>
              <a:rPr lang="nl-NL" dirty="0" smtClean="0">
                <a:solidFill>
                  <a:schemeClr val="tx1"/>
                </a:solidFill>
              </a:rPr>
              <a:t/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 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/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smtClean="0">
                <a:solidFill>
                  <a:schemeClr val="tx1"/>
                </a:solidFill>
              </a:rPr>
              <a:t>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543040" y="3669475"/>
            <a:ext cx="4227879" cy="274319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3990109" y="4738255"/>
            <a:ext cx="1935679" cy="32063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565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el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779</Words>
  <Application>Microsoft Office PowerPoint</Application>
  <PresentationFormat>Aangepast</PresentationFormat>
  <Paragraphs>191</Paragraphs>
  <Slides>18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Essentieel</vt:lpstr>
      <vt:lpstr>Commissie  Topvoetbal HBS</vt:lpstr>
      <vt:lpstr>Agenda</vt:lpstr>
      <vt:lpstr>Inleiding</vt:lpstr>
      <vt:lpstr>Opdracht &amp; Samenstelling Commissie</vt:lpstr>
      <vt:lpstr>Opdracht &amp; samenstelling commissie</vt:lpstr>
      <vt:lpstr> Besproken toekomstscenario’s</vt:lpstr>
      <vt:lpstr>Onderzoeken</vt:lpstr>
      <vt:lpstr>Bevindingen   (hbs)</vt:lpstr>
      <vt:lpstr>Bevindingen (HBS jeugdvoetbal)</vt:lpstr>
      <vt:lpstr>Bevindingen  (2e en 3e divisie)</vt:lpstr>
      <vt:lpstr>Bevindingen   (Algemeen)</vt:lpstr>
      <vt:lpstr>Algemene conclusies/adviezen</vt:lpstr>
      <vt:lpstr>Algemene conclusie/adviezen</vt:lpstr>
      <vt:lpstr>Advies vergoedingsregeling</vt:lpstr>
      <vt:lpstr>Advies vergoedingsregeling</vt:lpstr>
      <vt:lpstr>Financiering vergoedingsregeling</vt:lpstr>
      <vt:lpstr>Advies Maatschappelijke begeleiding</vt:lpstr>
      <vt:lpstr>Bij HBS gaan plezier en ontwikkeling, familie en topvoetbal hand in hand.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Commisie Topvoetbal HBS</dc:title>
  <dc:creator>Roland</dc:creator>
  <cp:lastModifiedBy>Caby Dommanschet</cp:lastModifiedBy>
  <cp:revision>91</cp:revision>
  <cp:lastPrinted>2017-06-09T12:00:50Z</cp:lastPrinted>
  <dcterms:created xsi:type="dcterms:W3CDTF">2017-02-19T16:47:24Z</dcterms:created>
  <dcterms:modified xsi:type="dcterms:W3CDTF">2017-06-12T11:49:27Z</dcterms:modified>
</cp:coreProperties>
</file>