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2" r:id="rId6"/>
    <p:sldId id="265" r:id="rId7"/>
    <p:sldId id="261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81726" autoAdjust="0"/>
  </p:normalViewPr>
  <p:slideViewPr>
    <p:cSldViewPr snapToGrid="0">
      <p:cViewPr varScale="1">
        <p:scale>
          <a:sx n="124" d="100"/>
          <a:sy n="124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0F89-C85D-41E0-A687-5C7547C2E1C3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E05D-C19C-4A6B-8E53-3CE58EBFA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26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Vragen:</a:t>
            </a:r>
          </a:p>
          <a:p>
            <a:pPr marL="228600" indent="-228600">
              <a:buAutoNum type="arabicPeriod"/>
            </a:pPr>
            <a:r>
              <a:rPr lang="nl-NL" dirty="0"/>
              <a:t>In welke volgorde geef je aan: richting – overtreding – richting</a:t>
            </a:r>
          </a:p>
          <a:p>
            <a:pPr marL="228600" indent="-228600">
              <a:buAutoNum type="arabicPeriod"/>
            </a:pPr>
            <a:r>
              <a:rPr lang="nl-NL" dirty="0"/>
              <a:t>Met welke aanwijzing moet je beginnen als je iemand een kaart geeft. Tijd stilzetten. </a:t>
            </a:r>
          </a:p>
          <a:p>
            <a:pPr marL="228600" indent="-228600">
              <a:buAutoNum type="arabicPeriod"/>
            </a:pPr>
            <a:r>
              <a:rPr lang="nl-NL" dirty="0"/>
              <a:t>Hoe geef je tijd stilzetten aan?</a:t>
            </a:r>
          </a:p>
          <a:p>
            <a:pPr marL="228600" indent="-228600">
              <a:buAutoNum type="arabicPeriod"/>
            </a:pPr>
            <a:r>
              <a:rPr lang="nl-NL" dirty="0"/>
              <a:t>Hoe geef je bully aan?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3E05D-C19C-4A6B-8E53-3CE58EBFAEE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84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Strikvraag: een bal mag niet hoog, waarom dan regels voor het stoppen. (keeper schiet hoog uit, hoge push op goal)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3E05D-C19C-4A6B-8E53-3CE58EBFAEE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97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3E05D-C19C-4A6B-8E53-3CE58EBFAEE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3E05D-C19C-4A6B-8E53-3CE58EBFAEE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6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A4FBE-D478-3DA5-3B6D-E85E18FA1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6AECC7-C0A5-B739-2922-284FB89E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D8087A-BBE8-E5CF-6E43-5E28609C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A737A0-F34B-CF68-1154-A3FE4EEC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8BA03D-125B-248D-7491-DC10D428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BA4E3-4094-9B77-6CBD-5C8200BB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BD58F0-9396-DED9-0896-D6876DE6D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0DD285-A056-22C8-F50B-E262A186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4D1D7-B37A-3B04-2CAD-3F0B94E0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78EDDE-7C0C-C054-D3E0-C68ABA2D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8050A74-0F6E-E8CA-A50B-B9B18507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5BC0A9-31E8-157B-6359-CB8DAECFB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45691C-0909-5D6F-C0F6-AFE661A4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0383A6-AEBB-BE44-CC8E-3EB1D57B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29073-E225-D13E-498B-2E8E8D15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3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47D3A-FC0F-FEF7-70F8-83A8D131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04AD1D-67EC-9762-C074-38640652A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99F621-0739-67B1-D30C-D4DFF502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29E7E9-9E84-E94D-6359-C1D60C25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16C5D-E9A1-4001-CA0F-019A6CE4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76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BEEF-228F-8472-ED92-5B5352B5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723E1F-8329-D5D1-E0D1-8A248F4FB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8D559-D3A2-7F41-B68C-7F20DEC0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11599C-15C7-D060-32A6-1D2DC1A9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C3904B-153E-6B32-119B-EE6A9057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1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96FE8-2365-0FCE-7CBF-733DC1D8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6DF5E0-7C4E-E0A9-AD33-BDF0B02F6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DE6E84-1C4C-6B86-600B-6552B3A6A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619970-68F5-E441-F3C7-7D996DBC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6CA2CD-C9B1-5744-909A-4F85D146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4625BF-EEC0-5595-98DC-863D2A35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B85CC-1802-24DB-109E-0B1CD418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63116C-EBAE-9001-0021-8150C2EB1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16851E-03D8-ED9C-CD2E-B6A70DDE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9DEC53-6974-9911-33EB-63F8458E3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4A8CA5-22E7-831B-04EC-63B21769D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CFAD38-11F5-2FFD-F36A-68F7B40F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938BDE2-B01A-14EC-8F15-4E9C554B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4FA74A-88F9-EC5B-8815-B7A135E4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99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7E53F-730D-6921-78B1-505EE416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36D86E-EB62-C255-F1B8-85BB5860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9FA5F3-D687-12B2-6AD4-F04380C7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375D55-D9EA-08F1-FF06-11047474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9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777749-B7C9-F1AC-F638-EA025B5B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5FC680-276A-5362-79DA-931082C8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F5E888-9056-9430-6D60-146D7A5B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92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57F61-07EB-4B5F-DD71-72C0FB94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281ACC-9317-3D7B-178D-C6BFF29D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BF6727-10DC-1332-F04D-B1947309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49BBAC-0A08-F7CD-AC8D-064AFA04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001EC6-71CE-3E2F-0D7F-5A4A59A8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060D4E-153B-87C9-622B-AB79E203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2C4A9-B96F-335C-5120-0B4CB4F2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BDAFFE-9179-29BF-FDAD-DCE7E7479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BD5D7E-7E45-7816-9DF9-D59CD60DE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F2FCEA-B24B-3DF4-B43C-D39CFFE0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631BF3-2246-0C7F-F653-E52A9F18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D4232D-7062-11F5-9DC5-1D59226C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34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519625-A533-D716-D654-347A896F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2245A0-71D3-5AF1-0EEE-240A3309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70467B-5B9C-40EA-01D4-28B50AAA5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F19BCA-11E9-404F-B3DC-AD9123F9952B}" type="datetimeFigureOut">
              <a:rPr lang="nl-NL" smtClean="0"/>
              <a:t>03-12-2024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072E60-D58E-C230-18E8-F2E39CE75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515A84-9283-CD9C-FBC1-60875EC41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3DF8D-CB8D-4148-8F87-AC465A7C4E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1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tMeH-8uSA&amp;list=PLF9C3Z36XP1svOMesEpGHJvfYc5K19J0B&amp;index=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NHozNxhpZ0&amp;list=PLF9C3Z36XP1svOMesEpGHJvfYc5K19J0B&amp;index=9" TargetMode="External"/><Relationship Id="rId3" Type="http://schemas.openxmlformats.org/officeDocument/2006/relationships/hyperlink" Target="https://www.youtube.com/watch?v=LKSmjyhgYSQ&amp;list=PLF9C3Z36XP1svOMesEpGHJvfYc5K19J0B&amp;index=7" TargetMode="External"/><Relationship Id="rId7" Type="http://schemas.openxmlformats.org/officeDocument/2006/relationships/hyperlink" Target="https://www.youtube.com/watch?v=oAqjP8mEINw&amp;list=PLF9C3Z36XP1svOMesEpGHJvfYc5K19J0B&amp;index=10" TargetMode="External"/><Relationship Id="rId2" Type="http://schemas.openxmlformats.org/officeDocument/2006/relationships/hyperlink" Target="https://www.youtube.com/watch?v=KWBJ36B0TTk&amp;list=PLF9C3Z36XP1svOMesEpGHJvfYc5K19J0B&amp;index=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5wZrihfaVPI&amp;list=PLF9C3Z36XP1svOMesEpGHJvfYc5K19J0B&amp;index=19" TargetMode="External"/><Relationship Id="rId5" Type="http://schemas.openxmlformats.org/officeDocument/2006/relationships/hyperlink" Target="https://www.youtube.com/watch?v=3kUvqVeKXqY&amp;list=PLF9C3Z36XP1svOMesEpGHJvfYc5K19J0B&amp;index=12" TargetMode="External"/><Relationship Id="rId10" Type="http://schemas.openxmlformats.org/officeDocument/2006/relationships/hyperlink" Target="https://www.youtube.com/watch?v=-uBJyBtdoU0&amp;list=PLF9C3Z36XP1svOMesEpGHJvfYc5K19J0B&amp;index=13" TargetMode="External"/><Relationship Id="rId4" Type="http://schemas.openxmlformats.org/officeDocument/2006/relationships/hyperlink" Target="https://www.youtube.com/watch?v=erlwx4a71zc&amp;list=PLF9C3Z36XP1svOMesEpGHJvfYc5K19J0B&amp;index=16" TargetMode="External"/><Relationship Id="rId9" Type="http://schemas.openxmlformats.org/officeDocument/2006/relationships/hyperlink" Target="https://www.youtube.com/watch?v=noNOYt5j5Z8&amp;list=PLF9C3Z36XP1svOMesEpGHJvfYc5K19J0B&amp;index=1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2DA9CF-15C9-9C74-C2C2-A5FA49BC7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5367337" cy="2387600"/>
          </a:xfrm>
        </p:spPr>
        <p:txBody>
          <a:bodyPr>
            <a:normAutofit/>
          </a:bodyPr>
          <a:lstStyle/>
          <a:p>
            <a:pPr algn="l"/>
            <a:r>
              <a:rPr lang="nl-NL" sz="5000" dirty="0">
                <a:solidFill>
                  <a:schemeClr val="bg1"/>
                </a:solidFill>
              </a:rPr>
              <a:t>Hockey-</a:t>
            </a:r>
            <a:br>
              <a:rPr lang="nl-NL" sz="5000" dirty="0">
                <a:solidFill>
                  <a:schemeClr val="bg1"/>
                </a:solidFill>
              </a:rPr>
            </a:br>
            <a:r>
              <a:rPr lang="nl-NL" sz="5000" dirty="0">
                <a:solidFill>
                  <a:schemeClr val="bg1"/>
                </a:solidFill>
              </a:rPr>
              <a:t>Spelregels </a:t>
            </a:r>
            <a:br>
              <a:rPr lang="nl-NL" sz="5000" dirty="0">
                <a:solidFill>
                  <a:schemeClr val="bg1"/>
                </a:solidFill>
              </a:rPr>
            </a:br>
            <a:r>
              <a:rPr lang="nl-NL" sz="5000" dirty="0">
                <a:solidFill>
                  <a:schemeClr val="bg1"/>
                </a:solidFill>
              </a:rPr>
              <a:t>Zaal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856665-7AA5-256F-8BF6-D54800921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367337" cy="1655762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</a:rPr>
              <a:t>Scheidsrechterscommissie, 2 december 2024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logo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C325A457-B75A-2B9E-A6CA-1916FD9DB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76" y="1782642"/>
            <a:ext cx="4806120" cy="31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950071-AA81-6EDE-6ECC-B82DDF49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75" y="738643"/>
            <a:ext cx="10808736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Veel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plezier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de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zaal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D1A780-CAB1-E06E-BB93-9740FA07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672" y="430668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873A2-32DC-0066-3677-5C1A3225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5 Gouden regels voor sportiviteit en respect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40D8AB-4255-AB96-EC91-2A8A64317816}"/>
              </a:ext>
            </a:extLst>
          </p:cNvPr>
          <p:cNvSpPr txBox="1"/>
          <p:nvPr/>
        </p:nvSpPr>
        <p:spPr>
          <a:xfrm>
            <a:off x="932935" y="1427205"/>
            <a:ext cx="10204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#1 - Support alle teams op een positieve manier</a:t>
            </a:r>
          </a:p>
          <a:p>
            <a:r>
              <a:rPr lang="nl-NL" dirty="0">
                <a:solidFill>
                  <a:schemeClr val="bg1"/>
                </a:solidFill>
              </a:rPr>
              <a:t>#2 - Vragen mag, mits op een normale manier</a:t>
            </a:r>
          </a:p>
          <a:p>
            <a:r>
              <a:rPr lang="nl-NL" dirty="0">
                <a:solidFill>
                  <a:schemeClr val="bg1"/>
                </a:solidFill>
              </a:rPr>
              <a:t>#3 - We treden op tegen wangedrag</a:t>
            </a:r>
          </a:p>
          <a:p>
            <a:r>
              <a:rPr lang="nl-NL" dirty="0">
                <a:solidFill>
                  <a:schemeClr val="bg1"/>
                </a:solidFill>
              </a:rPr>
              <a:t>Het protesteren met meerdere spelers bij een scheidsrechter (</a:t>
            </a:r>
            <a:r>
              <a:rPr lang="nl-NL" dirty="0" err="1">
                <a:solidFill>
                  <a:schemeClr val="bg1"/>
                </a:solidFill>
              </a:rPr>
              <a:t>crowding</a:t>
            </a:r>
            <a:r>
              <a:rPr lang="nl-NL" dirty="0">
                <a:solidFill>
                  <a:schemeClr val="bg1"/>
                </a:solidFill>
              </a:rPr>
              <a:t>)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groen</a:t>
            </a:r>
          </a:p>
          <a:p>
            <a:r>
              <a:rPr lang="nl-NL" dirty="0">
                <a:solidFill>
                  <a:schemeClr val="bg1"/>
                </a:solidFill>
              </a:rPr>
              <a:t>Het ernstig provoceren van een tegenstander of een scheidsrechter (bijvoorbeeld het maken</a:t>
            </a:r>
          </a:p>
          <a:p>
            <a:r>
              <a:rPr lang="nl-NL" dirty="0">
                <a:solidFill>
                  <a:schemeClr val="bg1"/>
                </a:solidFill>
              </a:rPr>
              <a:t>van een duidelijk wegwerpgebaar richting een scheidsrechter of het cynisch klappen voor</a:t>
            </a:r>
          </a:p>
          <a:p>
            <a:r>
              <a:rPr lang="nl-NL" dirty="0">
                <a:solidFill>
                  <a:schemeClr val="bg1"/>
                </a:solidFill>
              </a:rPr>
              <a:t>een beslissing van een scheidsrechter)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geel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#4 – Iedereen heeft een voorbeeldfunctie</a:t>
            </a:r>
          </a:p>
          <a:p>
            <a:r>
              <a:rPr lang="nl-NL" dirty="0">
                <a:solidFill>
                  <a:schemeClr val="bg1"/>
                </a:solidFill>
              </a:rPr>
              <a:t>Bij een team is de aanvoerder hiervoor verantwoordelijk. Spreek elkaar aan op onsportief gedrag.</a:t>
            </a:r>
          </a:p>
          <a:p>
            <a:r>
              <a:rPr lang="nl-NL" dirty="0">
                <a:solidFill>
                  <a:schemeClr val="bg1"/>
                </a:solidFill>
              </a:rPr>
              <a:t>#5 – Sta open voor elkaar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Maak afspraken met mede-scheids en wedstrijdtafel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Praat en begeleid</a:t>
            </a:r>
          </a:p>
          <a:p>
            <a:r>
              <a:rPr lang="nl-NL" dirty="0">
                <a:solidFill>
                  <a:schemeClr val="bg1"/>
                </a:solidFill>
              </a:rPr>
              <a:t>B.v. Ga soepel om met de 30 seconden bij een strafcorner</a:t>
            </a:r>
          </a:p>
        </p:txBody>
      </p:sp>
    </p:spTree>
    <p:extLst>
      <p:ext uri="{BB962C8B-B14F-4D97-AF65-F5344CB8AC3E}">
        <p14:creationId xmlns:p14="http://schemas.microsoft.com/office/powerpoint/2010/main" val="229229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D81CA-BE9B-EFB7-83F7-6981F8C2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Afmetingen en aanwijzingen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C09ABC5-48A2-DFCE-441C-7CB5E25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28529"/>
              </p:ext>
            </p:extLst>
          </p:nvPr>
        </p:nvGraphicFramePr>
        <p:xfrm>
          <a:off x="838200" y="1431559"/>
          <a:ext cx="10740454" cy="51566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0227">
                  <a:extLst>
                    <a:ext uri="{9D8B030D-6E8A-4147-A177-3AD203B41FA5}">
                      <a16:colId xmlns:a16="http://schemas.microsoft.com/office/drawing/2014/main" val="2371080647"/>
                    </a:ext>
                  </a:extLst>
                </a:gridCol>
                <a:gridCol w="5370227">
                  <a:extLst>
                    <a:ext uri="{9D8B030D-6E8A-4147-A177-3AD203B41FA5}">
                      <a16:colId xmlns:a16="http://schemas.microsoft.com/office/drawing/2014/main" val="223835473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Veldhockey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Zaalhockey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002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Oppervlak veld = 91 x 55 meter 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Speelveld opgedeeld in 4 kwarten</a:t>
                      </a:r>
                    </a:p>
                    <a:p>
                      <a:r>
                        <a:rPr lang="nl-NL" dirty="0"/>
                        <a:t>Hoekvlakken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Oppervlak veld (min.) = 36 x 18 meter </a:t>
                      </a:r>
                    </a:p>
                    <a:p>
                      <a:r>
                        <a:rPr lang="nl-NL" dirty="0"/>
                        <a:t>Oppervlak veld (max.) = 44 x 22 meter 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Balken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151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Straal cirkel = 14,63 meter </a:t>
                      </a:r>
                    </a:p>
                    <a:p>
                      <a:r>
                        <a:rPr lang="nl-NL" dirty="0"/>
                        <a:t>Strafbalstip op 6,40 meter </a:t>
                      </a:r>
                    </a:p>
                    <a:p>
                      <a:r>
                        <a:rPr lang="nl-NL" dirty="0"/>
                        <a:t>Strafcornerstrepen op 10 meter van doelpalen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Straal cirkel = 9 meter </a:t>
                      </a:r>
                    </a:p>
                    <a:p>
                      <a:r>
                        <a:rPr lang="nl-NL" dirty="0"/>
                        <a:t>Strafbalstip/-streep op 7 meter </a:t>
                      </a:r>
                    </a:p>
                    <a:p>
                      <a:r>
                        <a:rPr lang="nl-NL" dirty="0"/>
                        <a:t>Strafcornerstrepen op 6 meter van doelpalen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037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Aanwijzingen gelijk met zaal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Aanwijzingen gelijk met veld.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811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35508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0796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7152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4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1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D81CA-BE9B-EFB7-83F7-6981F8C2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049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Teams, wissels, kaarten, duur wedstrijd, doelvrouw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C09ABC5-48A2-DFCE-441C-7CB5E25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79164"/>
              </p:ext>
            </p:extLst>
          </p:nvPr>
        </p:nvGraphicFramePr>
        <p:xfrm>
          <a:off x="838200" y="1431559"/>
          <a:ext cx="10740454" cy="55163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0227">
                  <a:extLst>
                    <a:ext uri="{9D8B030D-6E8A-4147-A177-3AD203B41FA5}">
                      <a16:colId xmlns:a16="http://schemas.microsoft.com/office/drawing/2014/main" val="2371080647"/>
                    </a:ext>
                  </a:extLst>
                </a:gridCol>
                <a:gridCol w="5370227">
                  <a:extLst>
                    <a:ext uri="{9D8B030D-6E8A-4147-A177-3AD203B41FA5}">
                      <a16:colId xmlns:a16="http://schemas.microsoft.com/office/drawing/2014/main" val="223835473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Veldhockey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Zaalhockey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002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11 veld + 5 bank (min. 8 bij aanvang wedstrijd)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 veld + 6 bank (min. 4 bij aanvang wedstrijd)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151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Foutieve wissel: er wordt een persoonlijke straf aan de aanvoerder gegeven.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Foutieve wissel: strafcorner; er kan tevens een persoonlijke straf aan de aanvoerder gegeven worden.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037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Arbitrage houdt tijd bij en scoreverloop</a:t>
                      </a:r>
                    </a:p>
                    <a:p>
                      <a:r>
                        <a:rPr lang="nl-NL" dirty="0"/>
                        <a:t>Terugkeer na kaart: scheidsrechter geeft teken aan speler/team.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Wedstrijdtafel houd tijd bij en scoreverloop</a:t>
                      </a:r>
                    </a:p>
                    <a:p>
                      <a:r>
                        <a:rPr lang="nl-NL" dirty="0"/>
                        <a:t>Terugkeer na kaart: wedstrijdtafel geeft teken aan speler.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811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4 x 17,5 minuut</a:t>
                      </a:r>
                      <a:br>
                        <a:rPr lang="nl-NL" dirty="0"/>
                      </a:br>
                      <a:r>
                        <a:rPr lang="nl-NL" dirty="0"/>
                        <a:t>Rust 5 minuten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Wedstrijd duurt 35 minuten zonder rust, scheidrechters wisselen halverwege van helft. </a:t>
                      </a:r>
                      <a:br>
                        <a:rPr lang="nl-NL" dirty="0"/>
                      </a:br>
                      <a:r>
                        <a:rPr lang="nl-NL" dirty="0"/>
                        <a:t>(Uitzondering topklasse: 2x20min met 3 min rust)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35508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Doelverdediger mag niet uit 23 meter gebied komen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Doelverdediger mag niet over eigen helft 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0796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7152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4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19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D81CA-BE9B-EFB7-83F7-6981F8C2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Spelen van de bal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C09ABC5-48A2-DFCE-441C-7CB5E25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98710"/>
              </p:ext>
            </p:extLst>
          </p:nvPr>
        </p:nvGraphicFramePr>
        <p:xfrm>
          <a:off x="838200" y="1431559"/>
          <a:ext cx="10740454" cy="4949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0227">
                  <a:extLst>
                    <a:ext uri="{9D8B030D-6E8A-4147-A177-3AD203B41FA5}">
                      <a16:colId xmlns:a16="http://schemas.microsoft.com/office/drawing/2014/main" val="2371080647"/>
                    </a:ext>
                  </a:extLst>
                </a:gridCol>
                <a:gridCol w="5370227">
                  <a:extLst>
                    <a:ext uri="{9D8B030D-6E8A-4147-A177-3AD203B41FA5}">
                      <a16:colId xmlns:a16="http://schemas.microsoft.com/office/drawing/2014/main" val="223835473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Veldhockey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Zaalhockey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002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Slag, push, scoop, schuifslag en flats.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Push </a:t>
                      </a:r>
                      <a:r>
                        <a:rPr lang="nl-NL" dirty="0">
                          <a:sym typeface="Wingdings" panose="05000000000000000000" pitchFamily="2" charset="2"/>
                        </a:rPr>
                        <a:t> laag, tenzij op goal</a:t>
                      </a:r>
                      <a:br>
                        <a:rPr lang="nl-NL" dirty="0"/>
                      </a:br>
                      <a:r>
                        <a:rPr lang="nl-NL" dirty="0"/>
                        <a:t>50 cm.</a:t>
                      </a:r>
                      <a:br>
                        <a:rPr lang="nl-NL" dirty="0"/>
                      </a:br>
                      <a:r>
                        <a:rPr lang="nl-NL" dirty="0"/>
                        <a:t>Geen scoop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151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Bal moet langs de grond verplaatst worden, behalve bij een push op doel. </a:t>
                      </a:r>
                    </a:p>
                    <a:p>
                      <a:br>
                        <a:rPr lang="nl-NL" dirty="0"/>
                      </a:br>
                      <a:r>
                        <a:rPr lang="nl-NL" dirty="0"/>
                        <a:t>Bij stoppen mag de bal opspringen, en een pass mag tot </a:t>
                      </a:r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10 cm </a:t>
                      </a:r>
                      <a:r>
                        <a:rPr lang="nl-NL" dirty="0"/>
                        <a:t>van de grond, zolang dit tegenspelers niet hindert.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037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 een bal in de lucht mag een stoppoging gedaan worden met een zo stil mogelijke stick. </a:t>
                      </a:r>
                    </a:p>
                    <a:p>
                      <a:r>
                        <a:rPr lang="nl-NL" dirty="0"/>
                        <a:t>Men mag de bal niet spelen in de lucht.</a:t>
                      </a:r>
                    </a:p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STRIKVRAAG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811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linkClick r:id="rId3"/>
                        </a:rPr>
                        <a:t>Video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3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0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873A2-32DC-0066-3677-5C1A3225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Video’s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40D8AB-4255-AB96-EC91-2A8A64317816}"/>
              </a:ext>
            </a:extLst>
          </p:cNvPr>
          <p:cNvSpPr txBox="1"/>
          <p:nvPr/>
        </p:nvSpPr>
        <p:spPr>
          <a:xfrm>
            <a:off x="1458565" y="2021247"/>
            <a:ext cx="395768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Afhouden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Afhouden met de voeten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Stick afhouden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Opsluiten in de hoek</a:t>
            </a:r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 is te hoog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Hoog van de keeper</a:t>
            </a:r>
            <a:endParaRPr lang="nl-NL" sz="28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3B15D6-DED8-5C3C-723E-D0152D633D93}"/>
              </a:ext>
            </a:extLst>
          </p:cNvPr>
          <p:cNvSpPr txBox="1"/>
          <p:nvPr/>
        </p:nvSpPr>
        <p:spPr>
          <a:xfrm>
            <a:off x="7268135" y="1990165"/>
            <a:ext cx="29113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Drie steunpunten</a:t>
            </a:r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het blok spelen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Pirouette</a:t>
            </a:r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D81CA-BE9B-EFB7-83F7-6981F8C2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43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Spelhervattingen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C09ABC5-48A2-DFCE-441C-7CB5E25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21419"/>
              </p:ext>
            </p:extLst>
          </p:nvPr>
        </p:nvGraphicFramePr>
        <p:xfrm>
          <a:off x="838200" y="1184221"/>
          <a:ext cx="10740454" cy="56752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0227">
                  <a:extLst>
                    <a:ext uri="{9D8B030D-6E8A-4147-A177-3AD203B41FA5}">
                      <a16:colId xmlns:a16="http://schemas.microsoft.com/office/drawing/2014/main" val="2371080647"/>
                    </a:ext>
                  </a:extLst>
                </a:gridCol>
                <a:gridCol w="5370227">
                  <a:extLst>
                    <a:ext uri="{9D8B030D-6E8A-4147-A177-3AD203B41FA5}">
                      <a16:colId xmlns:a16="http://schemas.microsoft.com/office/drawing/2014/main" val="223835473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Veldhockey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Zaalhockey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002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Verdedigers op 5 meter afstand</a:t>
                      </a:r>
                    </a:p>
                    <a:p>
                      <a:r>
                        <a:rPr lang="nl-NL" dirty="0"/>
                        <a:t>In 23 meter gebied ook medespelers op 5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Verdedigers op </a:t>
                      </a:r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3 meter</a:t>
                      </a:r>
                      <a:r>
                        <a:rPr lang="nl-NL" dirty="0"/>
                        <a:t> afstand</a:t>
                      </a:r>
                    </a:p>
                    <a:p>
                      <a:r>
                        <a:rPr lang="nl-NL" dirty="0"/>
                        <a:t>Op helft van tegenstander ook medespelers op 3m.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151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In aanvallend 23 meter-gebied mag de bal de </a:t>
                      </a:r>
                    </a:p>
                    <a:p>
                      <a:r>
                        <a:rPr lang="nl-NL" dirty="0"/>
                        <a:t>cirkel in:</a:t>
                      </a:r>
                    </a:p>
                    <a:p>
                      <a:r>
                        <a:rPr lang="nl-NL" dirty="0"/>
                        <a:t>- worden gespeeld nadat de bal minimaal 5 </a:t>
                      </a:r>
                    </a:p>
                    <a:p>
                      <a:r>
                        <a:rPr lang="nl-NL" dirty="0"/>
                        <a:t>meter is verplaatst (</a:t>
                      </a:r>
                      <a:r>
                        <a:rPr lang="nl-NL" dirty="0" err="1"/>
                        <a:t>selfpass</a:t>
                      </a:r>
                      <a:r>
                        <a:rPr lang="nl-NL" dirty="0"/>
                        <a:t>);</a:t>
                      </a:r>
                    </a:p>
                    <a:p>
                      <a:r>
                        <a:rPr lang="nl-NL" dirty="0"/>
                        <a:t>- als de bal minimaal 5 meter heeft gerold, </a:t>
                      </a:r>
                    </a:p>
                    <a:p>
                      <a:r>
                        <a:rPr lang="nl-NL" dirty="0"/>
                        <a:t>voordat deze via een medespeler de cirkel </a:t>
                      </a:r>
                    </a:p>
                    <a:p>
                      <a:r>
                        <a:rPr lang="nl-NL" dirty="0"/>
                        <a:t>in gaat;</a:t>
                      </a:r>
                    </a:p>
                    <a:p>
                      <a:r>
                        <a:rPr lang="nl-NL" dirty="0"/>
                        <a:t>- als de bal is geraakt door de verdediging.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 de aanvallende helft mag de bal de cirkel in:</a:t>
                      </a:r>
                    </a:p>
                    <a:p>
                      <a:r>
                        <a:rPr lang="nl-NL" dirty="0"/>
                        <a:t>- nadat de bal minimaal 3 meter </a:t>
                      </a:r>
                    </a:p>
                    <a:p>
                      <a:r>
                        <a:rPr lang="nl-NL" dirty="0"/>
                        <a:t>is verplaatst (</a:t>
                      </a:r>
                      <a:r>
                        <a:rPr lang="nl-NL" dirty="0" err="1"/>
                        <a:t>selfpass</a:t>
                      </a:r>
                      <a:r>
                        <a:rPr lang="nl-NL" dirty="0"/>
                        <a:t>);</a:t>
                      </a:r>
                    </a:p>
                    <a:p>
                      <a:r>
                        <a:rPr lang="nl-NL" dirty="0"/>
                        <a:t>- als de bal minimaal 3 meter heeft gerold, </a:t>
                      </a:r>
                    </a:p>
                    <a:p>
                      <a:r>
                        <a:rPr lang="nl-NL" dirty="0"/>
                        <a:t>voordat deze rechtstreeks via de balk of een </a:t>
                      </a:r>
                    </a:p>
                    <a:p>
                      <a:r>
                        <a:rPr lang="nl-NL" dirty="0"/>
                        <a:t>medespeler de cirkel in gaat;</a:t>
                      </a:r>
                    </a:p>
                    <a:p>
                      <a:r>
                        <a:rPr lang="nl-NL" dirty="0"/>
                        <a:t>- als de bal geraakt is door de verdediging.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037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Bal over de zijlijn: inslaan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Bal over de balk: </a:t>
                      </a:r>
                      <a:r>
                        <a:rPr lang="nl-NL" dirty="0" err="1"/>
                        <a:t>inpush</a:t>
                      </a:r>
                      <a:r>
                        <a:rPr lang="nl-NL" dirty="0"/>
                        <a:t> op max. 1 meter loodrecht </a:t>
                      </a:r>
                    </a:p>
                    <a:p>
                      <a:r>
                        <a:rPr lang="nl-NL" dirty="0"/>
                        <a:t>uit de balk. </a:t>
                      </a:r>
                      <a:r>
                        <a:rPr lang="nl-NL" dirty="0" err="1"/>
                        <a:t>Inpush</a:t>
                      </a:r>
                      <a:r>
                        <a:rPr lang="nl-NL" dirty="0"/>
                        <a:t> verdedigend mag buiten de cirkel </a:t>
                      </a:r>
                    </a:p>
                    <a:p>
                      <a:r>
                        <a:rPr lang="nl-NL" dirty="0"/>
                        <a:t>genomen worden (gelijk aan een </a:t>
                      </a:r>
                      <a:r>
                        <a:rPr lang="nl-NL" dirty="0" err="1"/>
                        <a:t>uitpush</a:t>
                      </a:r>
                      <a:r>
                        <a:rPr lang="nl-NL" dirty="0"/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811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Bully: nooit binnen 15 meter van de achterlijn en </a:t>
                      </a:r>
                    </a:p>
                    <a:p>
                      <a:r>
                        <a:rPr lang="nl-NL" dirty="0"/>
                        <a:t>altijd op 5 meter van de cirkelrand.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Bully: nooit binnen 3 meter van de cirkelrand.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35508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Lange corner nemen op 23 meter-lijn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Lange corner nemen op middenlijn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92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D81CA-BE9B-EFB7-83F7-6981F8C2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Strafcorner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C09ABC5-48A2-DFCE-441C-7CB5E25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91572"/>
              </p:ext>
            </p:extLst>
          </p:nvPr>
        </p:nvGraphicFramePr>
        <p:xfrm>
          <a:off x="861934" y="1431559"/>
          <a:ext cx="10716720" cy="41207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6493">
                  <a:extLst>
                    <a:ext uri="{9D8B030D-6E8A-4147-A177-3AD203B41FA5}">
                      <a16:colId xmlns:a16="http://schemas.microsoft.com/office/drawing/2014/main" val="2371080647"/>
                    </a:ext>
                  </a:extLst>
                </a:gridCol>
                <a:gridCol w="5370227">
                  <a:extLst>
                    <a:ext uri="{9D8B030D-6E8A-4147-A177-3AD203B41FA5}">
                      <a16:colId xmlns:a16="http://schemas.microsoft.com/office/drawing/2014/main" val="223835473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Veldhockey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Zaalhockey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002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Bij ingrijpende, opzettelijke overtredingen van </a:t>
                      </a:r>
                    </a:p>
                    <a:p>
                      <a:r>
                        <a:rPr lang="nl-NL" dirty="0"/>
                        <a:t>spelers in hun 23 meter-gebied.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 ingrijpende, opzettelijke overtredingen van </a:t>
                      </a:r>
                    </a:p>
                    <a:p>
                      <a:r>
                        <a:rPr lang="nl-NL" dirty="0"/>
                        <a:t>spelers op hun eigen helft.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151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Max. 5 spelers achter de doel- en achterlijn; </a:t>
                      </a:r>
                    </a:p>
                    <a:p>
                      <a:r>
                        <a:rPr lang="nl-NL" dirty="0"/>
                        <a:t>andere verdedigers achter de middenlijn.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Verdedigers achter de achterlijn, aan de </a:t>
                      </a:r>
                      <a:r>
                        <a:rPr lang="nl-NL" dirty="0" err="1"/>
                        <a:t>nietaangeefzijde</a:t>
                      </a:r>
                      <a:r>
                        <a:rPr lang="nl-NL" dirty="0"/>
                        <a:t> en/of ter hoogte van de kop van de </a:t>
                      </a:r>
                    </a:p>
                    <a:p>
                      <a:r>
                        <a:rPr lang="nl-NL" dirty="0"/>
                        <a:t>cirkel op de andere speelhelft. Doelverdediger moet</a:t>
                      </a:r>
                    </a:p>
                    <a:p>
                      <a:r>
                        <a:rPr lang="nl-NL" dirty="0"/>
                        <a:t>achter de doellijn. Verdedigers mogen niet achter </a:t>
                      </a:r>
                    </a:p>
                    <a:p>
                      <a:r>
                        <a:rPr lang="nl-NL" dirty="0"/>
                        <a:t>de doellijn staan.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037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Strafcorner eindigt (o.a.) wanneer de bal 5</a:t>
                      </a:r>
                    </a:p>
                    <a:p>
                      <a:r>
                        <a:rPr lang="nl-NL" dirty="0"/>
                        <a:t>meter of méér buiten de cirkel komt.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Strafcorner eindigt (o.a.) wanneer de bal 3 meter of </a:t>
                      </a:r>
                    </a:p>
                    <a:p>
                      <a:r>
                        <a:rPr lang="nl-NL" dirty="0"/>
                        <a:t>méér buiten de cirkel komt.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44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D81CA-BE9B-EFB7-83F7-6981F8C2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Persoonlijke straffen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C09ABC5-48A2-DFCE-441C-7CB5E25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804295"/>
              </p:ext>
            </p:extLst>
          </p:nvPr>
        </p:nvGraphicFramePr>
        <p:xfrm>
          <a:off x="945776" y="1400567"/>
          <a:ext cx="10740454" cy="50351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0227">
                  <a:extLst>
                    <a:ext uri="{9D8B030D-6E8A-4147-A177-3AD203B41FA5}">
                      <a16:colId xmlns:a16="http://schemas.microsoft.com/office/drawing/2014/main" val="2371080647"/>
                    </a:ext>
                  </a:extLst>
                </a:gridCol>
                <a:gridCol w="5370227">
                  <a:extLst>
                    <a:ext uri="{9D8B030D-6E8A-4147-A177-3AD203B41FA5}">
                      <a16:colId xmlns:a16="http://schemas.microsoft.com/office/drawing/2014/main" val="2238354731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Veldhockey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Zaalhockey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002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Tijdelijke verwijdering speler: </a:t>
                      </a:r>
                    </a:p>
                    <a:p>
                      <a:r>
                        <a:rPr lang="nl-NL" dirty="0"/>
                        <a:t>Groen = 2 minuten </a:t>
                      </a:r>
                    </a:p>
                    <a:p>
                      <a:r>
                        <a:rPr lang="nl-NL" dirty="0"/>
                        <a:t>Geel = 5 of 10 minuten (10 min. bij speler </a:t>
                      </a:r>
                    </a:p>
                    <a:p>
                      <a:r>
                        <a:rPr lang="nl-NL" dirty="0"/>
                        <a:t>neer); overtreder op teambank (dug-out).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Tijdelijke verwijdering speler: </a:t>
                      </a:r>
                      <a:br>
                        <a:rPr lang="nl-NL" dirty="0"/>
                      </a:br>
                      <a:r>
                        <a:rPr lang="nl-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Groen </a:t>
                      </a:r>
                      <a:r>
                        <a:rPr lang="nl-NL" dirty="0"/>
                        <a:t>= 1 minuut </a:t>
                      </a:r>
                      <a:br>
                        <a:rPr lang="nl-NL" dirty="0"/>
                      </a:br>
                      <a:r>
                        <a:rPr lang="nl-NL" b="1" dirty="0">
                          <a:solidFill>
                            <a:srgbClr val="FFFF00"/>
                          </a:solidFill>
                        </a:rPr>
                        <a:t>Geel  </a:t>
                      </a:r>
                      <a:r>
                        <a:rPr lang="nl-NL" dirty="0"/>
                        <a:t>   = 2 of 4 minuten (4 min. bij speler neer) Overtreder naar strafbank (bij wedstrijdtafel).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4151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Tijdelijke verwijdering coach/teambegeleider:</a:t>
                      </a:r>
                    </a:p>
                    <a:p>
                      <a:r>
                        <a:rPr lang="nl-NL" dirty="0"/>
                        <a:t>Groen = 2 minuten achter het hek. Team </a:t>
                      </a:r>
                    </a:p>
                    <a:p>
                      <a:r>
                        <a:rPr lang="nl-NL" dirty="0"/>
                        <a:t>speelt 2 minuten met 1 speler minder, speler </a:t>
                      </a:r>
                    </a:p>
                    <a:p>
                      <a:r>
                        <a:rPr lang="nl-NL" dirty="0"/>
                        <a:t>neemt plaats op de teambank (dug-out).</a:t>
                      </a:r>
                    </a:p>
                    <a:p>
                      <a:r>
                        <a:rPr lang="nl-NL" dirty="0"/>
                        <a:t>Geel = 10 minuten achter het hek. Team </a:t>
                      </a:r>
                    </a:p>
                    <a:p>
                      <a:r>
                        <a:rPr lang="nl-NL" dirty="0"/>
                        <a:t>speelt 10 minuten met 1 speler minder, speler </a:t>
                      </a:r>
                    </a:p>
                    <a:p>
                      <a:r>
                        <a:rPr lang="nl-NL" dirty="0"/>
                        <a:t>neemt plaats op teambank (dug-out).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Tijdelijke verwijdering coach/teambegeleider:</a:t>
                      </a:r>
                    </a:p>
                    <a:p>
                      <a:r>
                        <a:rPr lang="nl-NL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Groen</a:t>
                      </a:r>
                      <a:r>
                        <a:rPr lang="nl-NL" dirty="0"/>
                        <a:t> = 1 minuut op de bank &amp; niet coachen. </a:t>
                      </a:r>
                    </a:p>
                    <a:p>
                      <a:r>
                        <a:rPr lang="nl-NL" dirty="0"/>
                        <a:t>Team speelt 1 minuut met 1 speler minder, </a:t>
                      </a:r>
                      <a:br>
                        <a:rPr lang="nl-NL" dirty="0"/>
                      </a:br>
                      <a:r>
                        <a:rPr lang="nl-NL" dirty="0"/>
                        <a:t>speler neemt ook plaats op de teambank (dug-out).</a:t>
                      </a:r>
                    </a:p>
                    <a:p>
                      <a:r>
                        <a:rPr lang="nl-NL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Geel  </a:t>
                      </a:r>
                      <a:r>
                        <a:rPr lang="nl-NL" b="1" dirty="0">
                          <a:solidFill>
                            <a:srgbClr val="FFFF00"/>
                          </a:solidFill>
                        </a:rPr>
                        <a:t>    </a:t>
                      </a:r>
                      <a:r>
                        <a:rPr lang="nl-NL" dirty="0"/>
                        <a:t>= 4 minuten op de tribune. </a:t>
                      </a:r>
                      <a:br>
                        <a:rPr lang="nl-NL" dirty="0"/>
                      </a:br>
                      <a:r>
                        <a:rPr lang="nl-NL" dirty="0"/>
                        <a:t>Team speelt 4 minuten met 1 speler minder, speler neemt plaats op teambank (dug-out).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037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Iedere definitief verwijderde persoon moet naar </a:t>
                      </a:r>
                    </a:p>
                    <a:p>
                      <a:r>
                        <a:rPr lang="nl-NL" dirty="0"/>
                        <a:t>het clubhuis.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Iedere definitief verwijderde persoon moet de zaal </a:t>
                      </a:r>
                    </a:p>
                    <a:p>
                      <a:r>
                        <a:rPr lang="nl-NL" dirty="0"/>
                        <a:t>verlaten.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8115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r>
                        <a:rPr lang="nl-NL" dirty="0"/>
                        <a:t>Scheidsrechter signaleert terugkeer na straftijd.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Terugkeer na straftijd: wedstrijdtafel geeft </a:t>
                      </a:r>
                    </a:p>
                    <a:p>
                      <a:r>
                        <a:rPr lang="nl-NL" dirty="0"/>
                        <a:t>speler/teambegeleider een teken.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3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8116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1140</Words>
  <Application>Microsoft Macintosh PowerPoint</Application>
  <PresentationFormat>Breedbeeld</PresentationFormat>
  <Paragraphs>157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Kantoorthema</vt:lpstr>
      <vt:lpstr>Hockey- Spelregels  Zaal</vt:lpstr>
      <vt:lpstr>5 Gouden regels voor sportiviteit en respect</vt:lpstr>
      <vt:lpstr>Afmetingen en aanwijzingen</vt:lpstr>
      <vt:lpstr>Teams, wissels, kaarten, duur wedstrijd, doelvrouw</vt:lpstr>
      <vt:lpstr>Spelen van de bal</vt:lpstr>
      <vt:lpstr>Video’s</vt:lpstr>
      <vt:lpstr>Spelhervattingen</vt:lpstr>
      <vt:lpstr>Strafcorner</vt:lpstr>
      <vt:lpstr>Persoonlijke straffen</vt:lpstr>
      <vt:lpstr>Veel  plezier  in de zaal!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Annemarie van Oorschot  | VNONCW-MKB</dc:creator>
  <cp:lastModifiedBy>Microsoft Office-gebruiker</cp:lastModifiedBy>
  <cp:revision>2</cp:revision>
  <dcterms:created xsi:type="dcterms:W3CDTF">2024-11-17T17:15:24Z</dcterms:created>
  <dcterms:modified xsi:type="dcterms:W3CDTF">2024-12-03T10:12:35Z</dcterms:modified>
</cp:coreProperties>
</file>